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69" r:id="rId4"/>
    <p:sldId id="266" r:id="rId5"/>
    <p:sldId id="267" r:id="rId6"/>
    <p:sldId id="259" r:id="rId7"/>
    <p:sldId id="261" r:id="rId8"/>
    <p:sldId id="284" r:id="rId9"/>
    <p:sldId id="268" r:id="rId10"/>
    <p:sldId id="285" r:id="rId11"/>
    <p:sldId id="264" r:id="rId12"/>
    <p:sldId id="281" r:id="rId13"/>
    <p:sldId id="272" r:id="rId14"/>
    <p:sldId id="286" r:id="rId15"/>
    <p:sldId id="287" r:id="rId16"/>
    <p:sldId id="279" r:id="rId17"/>
    <p:sldId id="289" r:id="rId18"/>
    <p:sldId id="273" r:id="rId19"/>
    <p:sldId id="276" r:id="rId20"/>
    <p:sldId id="277" r:id="rId21"/>
    <p:sldId id="282" r:id="rId22"/>
    <p:sldId id="278" r:id="rId23"/>
    <p:sldId id="288" r:id="rId24"/>
    <p:sldId id="265" r:id="rId25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B6D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852" autoAdjust="0"/>
    <p:restoredTop sz="94660"/>
  </p:normalViewPr>
  <p:slideViewPr>
    <p:cSldViewPr>
      <p:cViewPr>
        <p:scale>
          <a:sx n="70" d="100"/>
          <a:sy n="70" d="100"/>
        </p:scale>
        <p:origin x="-666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65140-54BA-45B7-BBA6-0E692CBB2B56}" type="datetimeFigureOut">
              <a:rPr lang="it-IT" smtClean="0"/>
              <a:pPr/>
              <a:t>24/06/2008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86084-54AB-46F7-BEC7-F1C3CEE985A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65140-54BA-45B7-BBA6-0E692CBB2B56}" type="datetimeFigureOut">
              <a:rPr lang="it-IT" smtClean="0"/>
              <a:pPr/>
              <a:t>24/06/2008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86084-54AB-46F7-BEC7-F1C3CEE985A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65140-54BA-45B7-BBA6-0E692CBB2B56}" type="datetimeFigureOut">
              <a:rPr lang="it-IT" smtClean="0"/>
              <a:pPr/>
              <a:t>24/06/2008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86084-54AB-46F7-BEC7-F1C3CEE985A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65140-54BA-45B7-BBA6-0E692CBB2B56}" type="datetimeFigureOut">
              <a:rPr lang="it-IT" smtClean="0"/>
              <a:pPr/>
              <a:t>24/06/2008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86084-54AB-46F7-BEC7-F1C3CEE985A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65140-54BA-45B7-BBA6-0E692CBB2B56}" type="datetimeFigureOut">
              <a:rPr lang="it-IT" smtClean="0"/>
              <a:pPr/>
              <a:t>24/06/2008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86084-54AB-46F7-BEC7-F1C3CEE985A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65140-54BA-45B7-BBA6-0E692CBB2B56}" type="datetimeFigureOut">
              <a:rPr lang="it-IT" smtClean="0"/>
              <a:pPr/>
              <a:t>24/06/2008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86084-54AB-46F7-BEC7-F1C3CEE985A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65140-54BA-45B7-BBA6-0E692CBB2B56}" type="datetimeFigureOut">
              <a:rPr lang="it-IT" smtClean="0"/>
              <a:pPr/>
              <a:t>24/06/2008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86084-54AB-46F7-BEC7-F1C3CEE985A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65140-54BA-45B7-BBA6-0E692CBB2B56}" type="datetimeFigureOut">
              <a:rPr lang="it-IT" smtClean="0"/>
              <a:pPr/>
              <a:t>24/06/2008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86084-54AB-46F7-BEC7-F1C3CEE985A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65140-54BA-45B7-BBA6-0E692CBB2B56}" type="datetimeFigureOut">
              <a:rPr lang="it-IT" smtClean="0"/>
              <a:pPr/>
              <a:t>24/06/2008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86084-54AB-46F7-BEC7-F1C3CEE985A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65140-54BA-45B7-BBA6-0E692CBB2B56}" type="datetimeFigureOut">
              <a:rPr lang="it-IT" smtClean="0"/>
              <a:pPr/>
              <a:t>24/06/2008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86084-54AB-46F7-BEC7-F1C3CEE985A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65140-54BA-45B7-BBA6-0E692CBB2B56}" type="datetimeFigureOut">
              <a:rPr lang="it-IT" smtClean="0"/>
              <a:pPr/>
              <a:t>24/06/2008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86084-54AB-46F7-BEC7-F1C3CEE985A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665140-54BA-45B7-BBA6-0E692CBB2B56}" type="datetimeFigureOut">
              <a:rPr lang="it-IT" smtClean="0"/>
              <a:pPr/>
              <a:t>24/06/2008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186084-54AB-46F7-BEC7-F1C3CEE985A0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TENTE\Desktop\Tesina!\intro.wmv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TENTE\Desktop\Tesina!\Storia\storia.avi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9" name="Picture 7" descr="C:\Users\UTENTE\Desktop\Tesina!\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285984" y="2143116"/>
            <a:ext cx="7772400" cy="1470025"/>
          </a:xfrm>
        </p:spPr>
        <p:txBody>
          <a:bodyPr>
            <a:normAutofit/>
          </a:bodyPr>
          <a:lstStyle/>
          <a:p>
            <a:r>
              <a:rPr lang="it-IT" sz="6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Complete in Him" pitchFamily="2" charset="0"/>
              </a:rPr>
              <a:t>Tesina Multimediale</a:t>
            </a:r>
            <a:endParaRPr lang="it-IT" sz="6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Complete in Him" pitchFamily="2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743100" y="3929066"/>
            <a:ext cx="6400800" cy="1752600"/>
          </a:xfrm>
        </p:spPr>
        <p:txBody>
          <a:bodyPr/>
          <a:lstStyle/>
          <a:p>
            <a:r>
              <a:rPr lang="it-IT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bg1">
                      <a:lumMod val="65000"/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[ank]*" pitchFamily="2" charset="0"/>
              </a:rPr>
              <a:t>Candidata:</a:t>
            </a:r>
            <a:endParaRPr lang="it-IT" sz="4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bg1">
                    <a:lumMod val="65000"/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plete in Him" pitchFamily="2" charset="0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4926423" y="1285860"/>
            <a:ext cx="27174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i="1" dirty="0" smtClean="0">
                <a:solidFill>
                  <a:schemeClr val="bg1"/>
                </a:solidFill>
              </a:rPr>
              <a:t>Anno Scolastico 2007-2008</a:t>
            </a:r>
            <a:endParaRPr lang="it-IT" i="1" dirty="0">
              <a:solidFill>
                <a:schemeClr val="bg1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3071802" y="987966"/>
            <a:ext cx="60610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1° </a:t>
            </a:r>
            <a:r>
              <a:rPr lang="it-IT" b="1" cap="all" dirty="0" smtClean="0">
                <a:solidFill>
                  <a:schemeClr val="bg1"/>
                </a:solidFill>
              </a:rPr>
              <a:t>Istituto d’Istruzione Superiore </a:t>
            </a:r>
            <a:r>
              <a:rPr lang="it-IT" b="1" dirty="0" smtClean="0">
                <a:solidFill>
                  <a:schemeClr val="bg1"/>
                </a:solidFill>
              </a:rPr>
              <a:t>“M. Bartolo” - Pachino</a:t>
            </a:r>
            <a:endParaRPr lang="it-IT" b="1" dirty="0">
              <a:solidFill>
                <a:schemeClr val="bg1"/>
              </a:solidFill>
            </a:endParaRPr>
          </a:p>
        </p:txBody>
      </p:sp>
      <p:pic>
        <p:nvPicPr>
          <p:cNvPr id="13315" name="Picture 3" descr="C:\Users\UTENTE\Desktop\Tesina!\stemma sicilia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242073"/>
            <a:ext cx="500042" cy="615159"/>
          </a:xfrm>
          <a:prstGeom prst="rect">
            <a:avLst/>
          </a:prstGeom>
          <a:noFill/>
        </p:spPr>
      </p:pic>
      <p:pic>
        <p:nvPicPr>
          <p:cNvPr id="13316" name="Picture 4" descr="C:\Users\UTENTE\Desktop\Tesina!\logo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22162" y="285729"/>
            <a:ext cx="565787" cy="571503"/>
          </a:xfrm>
          <a:prstGeom prst="rect">
            <a:avLst/>
          </a:prstGeom>
          <a:noFill/>
        </p:spPr>
      </p:pic>
      <p:pic>
        <p:nvPicPr>
          <p:cNvPr id="13318" name="Picture 6" descr="C:\Users\UTENTE\Desktop\Tesina!\repubblica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00760" y="207442"/>
            <a:ext cx="577833" cy="649790"/>
          </a:xfrm>
          <a:prstGeom prst="rect">
            <a:avLst/>
          </a:prstGeom>
          <a:noFill/>
        </p:spPr>
      </p:pic>
      <p:sp>
        <p:nvSpPr>
          <p:cNvPr id="13" name="Rettangolo 12"/>
          <p:cNvSpPr/>
          <p:nvPr/>
        </p:nvSpPr>
        <p:spPr>
          <a:xfrm>
            <a:off x="4795395" y="4643446"/>
            <a:ext cx="15776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bg1">
                      <a:lumMod val="65000"/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[ank]*" pitchFamily="2" charset="0"/>
              </a:rPr>
              <a:t>Classe:</a:t>
            </a:r>
            <a:endParaRPr lang="it-IT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bg1">
                    <a:lumMod val="65000"/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plete in Him" pitchFamily="2" charset="0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5995205" y="3802567"/>
            <a:ext cx="3005951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it-IT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plete in Him" pitchFamily="2" charset="0"/>
              </a:rPr>
              <a:t>Stella </a:t>
            </a:r>
            <a:r>
              <a:rPr lang="it-IT" sz="4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plete in Him" pitchFamily="2" charset="0"/>
              </a:rPr>
              <a:t>Orlandino</a:t>
            </a:r>
            <a:endParaRPr lang="it-IT" sz="4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Rettangolo 14"/>
          <p:cNvSpPr/>
          <p:nvPr/>
        </p:nvSpPr>
        <p:spPr>
          <a:xfrm>
            <a:off x="6286512" y="4572008"/>
            <a:ext cx="1627369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it-IT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plete in Him" pitchFamily="2" charset="0"/>
              </a:rPr>
              <a:t>V A PNI</a:t>
            </a:r>
            <a:endParaRPr lang="it-IT" sz="4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plete in Him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500"/>
                            </p:stCondLst>
                            <p:childTnLst>
                              <p:par>
                                <p:cTn id="3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900"/>
                            </p:stCondLst>
                            <p:childTnLst>
                              <p:par>
                                <p:cTn id="4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  <p:bldP spid="13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2143108" y="1071546"/>
            <a:ext cx="44999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JaneAusten" pitchFamily="2" charset="0"/>
              </a:rPr>
              <a:t>Sacerdote Sole</a:t>
            </a:r>
            <a:endParaRPr lang="it-IT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JaneAusten" pitchFamily="2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5570275" y="3139859"/>
            <a:ext cx="11448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b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glow rad="101600">
                    <a:schemeClr val="bg1">
                      <a:alpha val="6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Segoe Print" pitchFamily="2" charset="0"/>
              </a:rPr>
              <a:t>Mor</a:t>
            </a:r>
            <a:endParaRPr lang="it-IT" b="1" dirty="0" smtClean="0">
              <a:ln w="17780" cmpd="sng">
                <a:solidFill>
                  <a:schemeClr val="tx1"/>
                </a:solidFill>
                <a:prstDash val="solid"/>
                <a:miter lim="800000"/>
              </a:ln>
              <a:effectLst>
                <a:glow rad="101600">
                  <a:schemeClr val="bg1">
                    <a:alpha val="60000"/>
                  </a:schemeClr>
                </a:glow>
                <a:outerShdw blurRad="50800" algn="tl" rotWithShape="0">
                  <a:srgbClr val="000000"/>
                </a:outerShdw>
              </a:effectLst>
              <a:latin typeface="Segoe Print" pitchFamily="2" charset="0"/>
            </a:endParaRPr>
          </a:p>
          <a:p>
            <a:pPr algn="ctr"/>
            <a:r>
              <a:rPr lang="it-IT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glow rad="101600">
                    <a:schemeClr val="bg1">
                      <a:alpha val="6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Segoe Print" pitchFamily="2" charset="0"/>
              </a:rPr>
              <a:t>(Amore)</a:t>
            </a:r>
            <a:endParaRPr lang="it-IT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effectLst>
                <a:glow rad="101600">
                  <a:schemeClr val="bg1">
                    <a:alpha val="60000"/>
                  </a:schemeClr>
                </a:glow>
                <a:outerShdw blurRad="50800" algn="tl" rotWithShape="0">
                  <a:srgbClr val="000000"/>
                </a:outerShdw>
              </a:effectLst>
              <a:latin typeface="Segoe Print" pitchFamily="2" charset="0"/>
            </a:endParaRPr>
          </a:p>
        </p:txBody>
      </p:sp>
      <p:cxnSp>
        <p:nvCxnSpPr>
          <p:cNvPr id="7" name="Connettore 2 6"/>
          <p:cNvCxnSpPr/>
          <p:nvPr/>
        </p:nvCxnSpPr>
        <p:spPr>
          <a:xfrm rot="5400000">
            <a:off x="2607455" y="2107397"/>
            <a:ext cx="1071570" cy="4286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Connettore 2 8"/>
          <p:cNvCxnSpPr/>
          <p:nvPr/>
        </p:nvCxnSpPr>
        <p:spPr>
          <a:xfrm rot="5400000">
            <a:off x="3858017" y="2428471"/>
            <a:ext cx="1143008" cy="7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Connettore 2 9"/>
          <p:cNvCxnSpPr/>
          <p:nvPr/>
        </p:nvCxnSpPr>
        <p:spPr>
          <a:xfrm rot="16200000" flipH="1">
            <a:off x="5286380" y="2214554"/>
            <a:ext cx="1071570" cy="3571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Rettangolo 12"/>
          <p:cNvSpPr/>
          <p:nvPr/>
        </p:nvSpPr>
        <p:spPr>
          <a:xfrm>
            <a:off x="2212898" y="3071810"/>
            <a:ext cx="12875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b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glow rad="101600">
                    <a:schemeClr val="bg1">
                      <a:alpha val="6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Segoe Print" pitchFamily="2" charset="0"/>
              </a:rPr>
              <a:t>Pon</a:t>
            </a:r>
            <a:r>
              <a:rPr lang="it-IT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glow rad="101600">
                    <a:schemeClr val="bg1">
                      <a:alpha val="6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Segoe Print" pitchFamily="2" charset="0"/>
              </a:rPr>
              <a:t> </a:t>
            </a:r>
          </a:p>
          <a:p>
            <a:pPr algn="ctr"/>
            <a:r>
              <a:rPr lang="it-IT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glow rad="101600">
                    <a:schemeClr val="bg1">
                      <a:alpha val="6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Segoe Print" pitchFamily="2" charset="0"/>
              </a:rPr>
              <a:t>(Potenza)</a:t>
            </a:r>
          </a:p>
        </p:txBody>
      </p:sp>
      <p:sp>
        <p:nvSpPr>
          <p:cNvPr id="14" name="Rettangolo 13"/>
          <p:cNvSpPr/>
          <p:nvPr/>
        </p:nvSpPr>
        <p:spPr>
          <a:xfrm>
            <a:off x="3758188" y="3139859"/>
            <a:ext cx="13853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glow rad="101600">
                    <a:schemeClr val="bg1">
                      <a:alpha val="6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Segoe Print" pitchFamily="2" charset="0"/>
              </a:rPr>
              <a:t>Sin </a:t>
            </a:r>
          </a:p>
          <a:p>
            <a:pPr algn="ctr"/>
            <a:r>
              <a:rPr lang="it-IT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glow rad="101600">
                    <a:schemeClr val="bg1">
                      <a:alpha val="6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Segoe Print" pitchFamily="2" charset="0"/>
              </a:rPr>
              <a:t>(Sapienza)</a:t>
            </a:r>
          </a:p>
        </p:txBody>
      </p:sp>
      <p:cxnSp>
        <p:nvCxnSpPr>
          <p:cNvPr id="15" name="Connettore 2 14"/>
          <p:cNvCxnSpPr/>
          <p:nvPr/>
        </p:nvCxnSpPr>
        <p:spPr>
          <a:xfrm rot="5400000">
            <a:off x="2438781" y="4281699"/>
            <a:ext cx="847732" cy="103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Connettore 2 16"/>
          <p:cNvCxnSpPr/>
          <p:nvPr/>
        </p:nvCxnSpPr>
        <p:spPr>
          <a:xfrm rot="5400000">
            <a:off x="4010417" y="4281699"/>
            <a:ext cx="847732" cy="103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Connettore 2 17"/>
          <p:cNvCxnSpPr/>
          <p:nvPr/>
        </p:nvCxnSpPr>
        <p:spPr>
          <a:xfrm rot="5400000">
            <a:off x="5653491" y="4281699"/>
            <a:ext cx="847732" cy="103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CasellaDiTesto 18"/>
          <p:cNvSpPr txBox="1"/>
          <p:nvPr/>
        </p:nvSpPr>
        <p:spPr>
          <a:xfrm>
            <a:off x="2421985" y="4850982"/>
            <a:ext cx="10070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Esercito</a:t>
            </a:r>
          </a:p>
        </p:txBody>
      </p:sp>
      <p:sp>
        <p:nvSpPr>
          <p:cNvPr id="20" name="CasellaDiTesto 19"/>
          <p:cNvSpPr txBox="1"/>
          <p:nvPr/>
        </p:nvSpPr>
        <p:spPr>
          <a:xfrm>
            <a:off x="3786182" y="4859735"/>
            <a:ext cx="12602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Istruzione</a:t>
            </a:r>
          </a:p>
          <a:p>
            <a:r>
              <a:rPr lang="it-IT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Scienze</a:t>
            </a:r>
            <a:endParaRPr lang="it-IT" b="1" dirty="0">
              <a:ln w="12700">
                <a:solidFill>
                  <a:schemeClr val="tx1"/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1" name="CasellaDiTesto 20"/>
          <p:cNvSpPr txBox="1"/>
          <p:nvPr/>
        </p:nvSpPr>
        <p:spPr>
          <a:xfrm>
            <a:off x="5286380" y="4863124"/>
            <a:ext cx="159370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Educazione</a:t>
            </a:r>
          </a:p>
          <a:p>
            <a:pPr algn="ctr"/>
            <a:r>
              <a:rPr lang="it-IT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Generazione</a:t>
            </a:r>
          </a:p>
          <a:p>
            <a:pPr algn="ctr"/>
            <a:r>
              <a:rPr lang="it-IT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Salute</a:t>
            </a:r>
            <a:endParaRPr lang="it-IT" b="1" dirty="0">
              <a:ln w="12700">
                <a:solidFill>
                  <a:schemeClr val="tx1"/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3" grpId="0"/>
      <p:bldP spid="14" grpId="0"/>
      <p:bldP spid="19" grpId="0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Picture 3" descr="C:\Users\UTENTE\Desktop\Tesina!\Filosofia\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9075" y="0"/>
            <a:ext cx="9363075" cy="7023100"/>
          </a:xfrm>
          <a:prstGeom prst="rect">
            <a:avLst/>
          </a:prstGeom>
          <a:noFill/>
        </p:spPr>
      </p:pic>
      <p:pic>
        <p:nvPicPr>
          <p:cNvPr id="50178" name="Picture 2" descr="C:\Users\UTENTE\Desktop\Tesina!\Filosofia\Francesco_Bacon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2029754"/>
            <a:ext cx="2428892" cy="28280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Rettangolo 6"/>
          <p:cNvSpPr/>
          <p:nvPr/>
        </p:nvSpPr>
        <p:spPr>
          <a:xfrm>
            <a:off x="3571868" y="2571744"/>
            <a:ext cx="521497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dirty="0" smtClean="0">
                <a:ln w="18415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Segoe Print" pitchFamily="2" charset="0"/>
              </a:rPr>
              <a:t>Filosofo, magistrato e politico inglese del XVII sec. ne “</a:t>
            </a:r>
            <a:r>
              <a:rPr lang="it-IT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Segoe Print" pitchFamily="2" charset="0"/>
              </a:rPr>
              <a:t>La nuova Atlantide</a:t>
            </a:r>
            <a:r>
              <a:rPr lang="it-IT" dirty="0" smtClean="0">
                <a:ln w="18415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Segoe Print" pitchFamily="2" charset="0"/>
              </a:rPr>
              <a:t>” immagina di essere naufragato in un’ isola fino ad allora sconosciuta, su cui sorge la città di </a:t>
            </a:r>
            <a:r>
              <a:rPr lang="it-IT" dirty="0" err="1" smtClean="0">
                <a:ln w="18415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Segoe Print" pitchFamily="2" charset="0"/>
              </a:rPr>
              <a:t>Bensalem…</a:t>
            </a:r>
            <a:endParaRPr lang="it-IT" dirty="0">
              <a:ln w="18415" cmpd="sng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Segoe Print" pitchFamily="2" charset="0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928662" y="5039037"/>
            <a:ext cx="24224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b="1" spc="100" dirty="0" smtClean="0">
                <a:ln w="180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haroni" pitchFamily="2" charset="-79"/>
                <a:cs typeface="Aharoni" pitchFamily="2" charset="-79"/>
              </a:rPr>
              <a:t>Francis Bacon </a:t>
            </a:r>
            <a:endParaRPr lang="it-IT" sz="2400" b="1" spc="100" dirty="0">
              <a:ln w="18000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C:\Users\UTENTE\Desktop\Tesina!\Filosofia\Island_at_Night_by_gucke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85850" y="0"/>
            <a:ext cx="10467980" cy="7858156"/>
          </a:xfrm>
          <a:prstGeom prst="rect">
            <a:avLst/>
          </a:prstGeom>
          <a:noFill/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00034" y="785794"/>
            <a:ext cx="807249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b="1" i="1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[ank]*" pitchFamily="2" charset="0"/>
                <a:ea typeface="Calibri" pitchFamily="34" charset="0"/>
                <a:cs typeface="Arial" pitchFamily="34" charset="0"/>
              </a:rPr>
              <a:t>“</a:t>
            </a:r>
            <a:r>
              <a:rPr kumimoji="0" lang="it-IT" b="1" i="1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Aharoni" pitchFamily="2" charset="-79"/>
                <a:ea typeface="Calibri" pitchFamily="34" charset="0"/>
                <a:cs typeface="Aharoni" pitchFamily="2" charset="-79"/>
              </a:rPr>
              <a:t>”</a:t>
            </a:r>
            <a:r>
              <a:rPr kumimoji="0" lang="it-IT" b="1" i="1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[ank]*" pitchFamily="2" charset="0"/>
                <a:ea typeface="Calibri" pitchFamily="34" charset="0"/>
                <a:cs typeface="Arial" pitchFamily="34" charset="0"/>
              </a:rPr>
              <a:t>vi sono luoghi per vari tipi di esperienze: caverne, stagni, cascate, pozzi, fonti, osservatori marini grazie ai quali condurre esperimenti in condizioni ambientali particolari; laboratori per esperimenti meteorologici, case di cura e termali, orti botanici, giardini zoologici, gabinetti ottici, laboratori per lo studio dei suoni e dei profumi, officine meccaniche.</a:t>
            </a:r>
            <a:r>
              <a:rPr kumimoji="0" lang="it-IT" b="1" i="1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Aharoni" pitchFamily="2" charset="-79"/>
                <a:ea typeface="Calibri" pitchFamily="34" charset="0"/>
                <a:cs typeface="Aharoni" pitchFamily="2" charset="-79"/>
              </a:rPr>
              <a:t>”</a:t>
            </a:r>
            <a:endParaRPr kumimoji="0" lang="it-IT" b="1" i="1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[ank]*" pitchFamily="2" charset="0"/>
              <a:cs typeface="Arial" pitchFamily="34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5143504" y="5157629"/>
            <a:ext cx="343235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7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IRTH OF A HERO" pitchFamily="2" charset="0"/>
              </a:rPr>
              <a:t>Bensalem</a:t>
            </a:r>
            <a:endParaRPr lang="it-IT" sz="7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IRTH OF A HERO" pitchFamily="2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7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-1357354" y="285736"/>
            <a:ext cx="8229600" cy="1143000"/>
          </a:xfrm>
        </p:spPr>
        <p:txBody>
          <a:bodyPr>
            <a:normAutofit/>
          </a:bodyPr>
          <a:lstStyle/>
          <a:p>
            <a:r>
              <a:rPr lang="it-IT" sz="5400" dirty="0" smtClean="0">
                <a:ln w="3175" cmpd="sng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effectLst>
                  <a:glow rad="101600">
                    <a:schemeClr val="bg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leeding Cowboys" pitchFamily="2" charset="0"/>
              </a:rPr>
              <a:t>De </a:t>
            </a:r>
            <a:r>
              <a:rPr lang="it-IT" sz="5400" dirty="0" err="1" smtClean="0">
                <a:ln w="3175" cmpd="sng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effectLst>
                  <a:glow rad="101600">
                    <a:schemeClr val="bg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leeding Cowboys" pitchFamily="2" charset="0"/>
              </a:rPr>
              <a:t>Civitate</a:t>
            </a:r>
            <a:r>
              <a:rPr lang="it-IT" sz="5400" dirty="0" smtClean="0">
                <a:ln w="3175" cmpd="sng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effectLst>
                  <a:glow rad="101600">
                    <a:schemeClr val="bg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leeding Cowboys" pitchFamily="2" charset="0"/>
              </a:rPr>
              <a:t> Dei</a:t>
            </a:r>
            <a:endParaRPr lang="it-IT" sz="5400" dirty="0">
              <a:ln w="3175" cmpd="sng">
                <a:solidFill>
                  <a:schemeClr val="bg1">
                    <a:lumMod val="95000"/>
                  </a:schemeClr>
                </a:solidFill>
                <a:prstDash val="solid"/>
              </a:ln>
              <a:effectLst>
                <a:glow rad="101600">
                  <a:schemeClr val="bg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leeding Cowboys" pitchFamily="2" charset="0"/>
            </a:endParaRPr>
          </a:p>
        </p:txBody>
      </p:sp>
      <p:pic>
        <p:nvPicPr>
          <p:cNvPr id="27650" name="Picture 2" descr="C:\Users\UTENTE\Desktop\Tesina!\Latino\agostino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33966" y="2143116"/>
            <a:ext cx="2524314" cy="35956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CasellaDiTesto 3"/>
          <p:cNvSpPr txBox="1"/>
          <p:nvPr/>
        </p:nvSpPr>
        <p:spPr>
          <a:xfrm>
            <a:off x="6287440" y="1804562"/>
            <a:ext cx="24994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Segoe Print" pitchFamily="2" charset="0"/>
              </a:rPr>
              <a:t>Sant’ Aurelio Agostino</a:t>
            </a:r>
            <a:endParaRPr lang="it-IT" sz="1600" b="1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Segoe Print" pitchFamily="2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571472" y="2415597"/>
            <a:ext cx="42755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bg1"/>
              </a:buClr>
              <a:buFont typeface="Wingdings" pitchFamily="2" charset="2"/>
              <a:buChar char="Ø"/>
            </a:pPr>
            <a:r>
              <a:rPr lang="it-IT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Joyful Juliana" pitchFamily="2" charset="0"/>
              </a:rPr>
              <a:t> Apologia del Cristianesimo </a:t>
            </a:r>
            <a:endParaRPr lang="it-IT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Joyful Juliana" pitchFamily="2" charset="0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642910" y="3429000"/>
            <a:ext cx="592935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it-IT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Joyful Juliana" pitchFamily="2" charset="0"/>
              </a:rPr>
              <a:t> Nella seconda parte si teorizza l’esistenza di due “</a:t>
            </a:r>
            <a:r>
              <a:rPr lang="it-IT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Joyful Juliana" pitchFamily="2" charset="0"/>
              </a:rPr>
              <a:t>Civitates</a:t>
            </a:r>
            <a:r>
              <a:rPr lang="it-IT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Joyful Juliana" pitchFamily="2" charset="0"/>
              </a:rPr>
              <a:t>”...</a:t>
            </a:r>
            <a:endParaRPr lang="it-IT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Joyful Juliana" pitchFamily="2" charset="0"/>
            </a:endParaRPr>
          </a:p>
        </p:txBody>
      </p:sp>
      <p:sp>
        <p:nvSpPr>
          <p:cNvPr id="7" name="Rettangolo arrotondato 6"/>
          <p:cNvSpPr/>
          <p:nvPr/>
        </p:nvSpPr>
        <p:spPr>
          <a:xfrm>
            <a:off x="571472" y="5715016"/>
            <a:ext cx="2143140" cy="857256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001">
            <a:schemeClr val="l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4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Joyful Juliana" pitchFamily="2" charset="0"/>
              </a:rPr>
              <a:t>Terrena</a:t>
            </a:r>
            <a:endParaRPr lang="it-IT" sz="48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Joyful Juliana" pitchFamily="2" charset="0"/>
            </a:endParaRPr>
          </a:p>
        </p:txBody>
      </p:sp>
      <p:sp>
        <p:nvSpPr>
          <p:cNvPr id="8" name="Rettangolo arrotondato 7"/>
          <p:cNvSpPr/>
          <p:nvPr/>
        </p:nvSpPr>
        <p:spPr>
          <a:xfrm>
            <a:off x="3286116" y="5715016"/>
            <a:ext cx="2143140" cy="857256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001">
            <a:schemeClr val="l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44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Joyful Juliana" pitchFamily="2" charset="0"/>
              </a:rPr>
              <a:t>Celeste</a:t>
            </a:r>
            <a:endParaRPr lang="it-IT" sz="44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Joyful Juliana" pitchFamily="2" charset="0"/>
            </a:endParaRPr>
          </a:p>
        </p:txBody>
      </p:sp>
      <p:sp>
        <p:nvSpPr>
          <p:cNvPr id="9" name="Freccia bidirezionale orizzontale 8"/>
          <p:cNvSpPr/>
          <p:nvPr/>
        </p:nvSpPr>
        <p:spPr>
          <a:xfrm>
            <a:off x="2786050" y="6072206"/>
            <a:ext cx="428628" cy="214314"/>
          </a:xfrm>
          <a:prstGeom prst="left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42928" y="142852"/>
            <a:ext cx="8229600" cy="1143000"/>
          </a:xfrm>
        </p:spPr>
        <p:txBody>
          <a:bodyPr>
            <a:normAutofit/>
          </a:bodyPr>
          <a:lstStyle/>
          <a:p>
            <a:r>
              <a:rPr lang="it-IT" sz="5400" b="1" dirty="0" err="1" smtClean="0">
                <a:ln w="3175" cmpd="sng">
                  <a:solidFill>
                    <a:sysClr val="windowText" lastClr="00000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Footlight MT Light" pitchFamily="18" charset="0"/>
              </a:rPr>
              <a:t>Ippodamo</a:t>
            </a:r>
            <a:r>
              <a:rPr lang="it-IT" sz="5400" b="1" dirty="0" smtClean="0">
                <a:ln w="3175" cmpd="sng">
                  <a:solidFill>
                    <a:sysClr val="windowText" lastClr="00000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Footlight MT Light" pitchFamily="18" charset="0"/>
              </a:rPr>
              <a:t> da Mileto</a:t>
            </a:r>
            <a:endParaRPr lang="it-IT" sz="5400" b="1" dirty="0">
              <a:ln w="3175" cmpd="sng">
                <a:solidFill>
                  <a:sysClr val="windowText" lastClr="000000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glow rad="101600">
                  <a:schemeClr val="bg1">
                    <a:lumMod val="95000"/>
                    <a:alpha val="60000"/>
                  </a:schemeClr>
                </a:glow>
                <a:outerShdw blurRad="50800" algn="tl" rotWithShape="0">
                  <a:srgbClr val="000000"/>
                </a:outerShdw>
              </a:effectLst>
              <a:latin typeface="Footlight MT Light" pitchFamily="18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6130630" y="1000108"/>
            <a:ext cx="1227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smtClean="0"/>
              <a:t>(V sec a.C.)</a:t>
            </a:r>
            <a:endParaRPr lang="it-IT" b="1" dirty="0"/>
          </a:p>
        </p:txBody>
      </p:sp>
      <p:sp>
        <p:nvSpPr>
          <p:cNvPr id="4" name="Rettangolo 3"/>
          <p:cNvSpPr/>
          <p:nvPr/>
        </p:nvSpPr>
        <p:spPr>
          <a:xfrm>
            <a:off x="214282" y="1935154"/>
            <a:ext cx="464347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100" dirty="0" smtClean="0">
                <a:latin typeface="Segoe Print" pitchFamily="2" charset="0"/>
              </a:rPr>
              <a:t>Pianta </a:t>
            </a:r>
            <a:r>
              <a:rPr lang="it-IT" sz="2100" b="1" dirty="0" smtClean="0">
                <a:latin typeface="Segoe Print" pitchFamily="2" charset="0"/>
              </a:rPr>
              <a:t>ortogonale</a:t>
            </a:r>
            <a:r>
              <a:rPr lang="it-IT" sz="2100" dirty="0" smtClean="0">
                <a:latin typeface="Segoe Print" pitchFamily="2" charset="0"/>
              </a:rPr>
              <a:t> cittadina con assi perpendicolari fra loro: </a:t>
            </a:r>
          </a:p>
          <a:p>
            <a:endParaRPr lang="it-IT" sz="2100" dirty="0" smtClean="0">
              <a:latin typeface="Segoe Print" pitchFamily="2" charset="0"/>
            </a:endParaRPr>
          </a:p>
          <a:p>
            <a:pPr>
              <a:buFont typeface="Wingdings" pitchFamily="2" charset="2"/>
              <a:buChar char="Ø"/>
            </a:pPr>
            <a:r>
              <a:rPr lang="it-IT" sz="21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Segoe Print" pitchFamily="2" charset="0"/>
              </a:rPr>
              <a:t>cardi </a:t>
            </a:r>
            <a:r>
              <a:rPr lang="it-IT" sz="2100" dirty="0" smtClean="0">
                <a:latin typeface="Segoe Print" pitchFamily="2" charset="0"/>
              </a:rPr>
              <a:t>(direzione nord-sud)</a:t>
            </a:r>
          </a:p>
          <a:p>
            <a:pPr>
              <a:buFont typeface="Wingdings" pitchFamily="2" charset="2"/>
              <a:buChar char="Ø"/>
            </a:pPr>
            <a:r>
              <a:rPr lang="it-IT" sz="21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Segoe Print" pitchFamily="2" charset="0"/>
              </a:rPr>
              <a:t>decumani </a:t>
            </a:r>
            <a:r>
              <a:rPr lang="it-IT" sz="2100" dirty="0" smtClean="0">
                <a:latin typeface="Segoe Print" pitchFamily="2" charset="0"/>
              </a:rPr>
              <a:t>(direzione est-ovest)</a:t>
            </a:r>
            <a:endParaRPr lang="it-IT" sz="2100" dirty="0">
              <a:latin typeface="Segoe Print" pitchFamily="2" charset="0"/>
            </a:endParaRPr>
          </a:p>
        </p:txBody>
      </p:sp>
      <p:pic>
        <p:nvPicPr>
          <p:cNvPr id="33794" name="Picture 2" descr="http://www.iisalessandrini.it/progetti/ellenismo/Image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571612"/>
            <a:ext cx="4044449" cy="48415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CasellaDiTesto 6"/>
          <p:cNvSpPr txBox="1"/>
          <p:nvPr/>
        </p:nvSpPr>
        <p:spPr>
          <a:xfrm>
            <a:off x="506255" y="4286256"/>
            <a:ext cx="392286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54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bg1">
                      <a:alpha val="6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BIRTH OF A HERO" pitchFamily="2" charset="0"/>
              </a:rPr>
              <a:t>L’utopia </a:t>
            </a:r>
          </a:p>
          <a:p>
            <a:pPr algn="ctr"/>
            <a:r>
              <a:rPr lang="it-IT" sz="54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bg1">
                      <a:alpha val="6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BIRTH OF A HERO" pitchFamily="2" charset="0"/>
              </a:rPr>
              <a:t>di </a:t>
            </a:r>
            <a:r>
              <a:rPr lang="it-IT" sz="5400" b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bg1">
                      <a:alpha val="6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BIRTH OF A HERO" pitchFamily="2" charset="0"/>
              </a:rPr>
              <a:t>Ippodamo…</a:t>
            </a:r>
            <a:endParaRPr lang="it-IT" sz="54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glow rad="101600">
                  <a:schemeClr val="bg1">
                    <a:alpha val="60000"/>
                  </a:schemeClr>
                </a:glow>
                <a:outerShdw blurRad="50800" algn="tl" rotWithShape="0">
                  <a:srgbClr val="000000"/>
                </a:outerShdw>
              </a:effectLst>
              <a:latin typeface="BIRTH OF A HERO" pitchFamily="2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6000"/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itaglia angolo diagonale rettangolo 32"/>
          <p:cNvSpPr/>
          <p:nvPr/>
        </p:nvSpPr>
        <p:spPr>
          <a:xfrm>
            <a:off x="2786050" y="4857760"/>
            <a:ext cx="2286016" cy="714380"/>
          </a:xfrm>
          <a:prstGeom prst="snip2Diag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4" name="Ritaglia angolo diagonale rettangolo 33"/>
          <p:cNvSpPr/>
          <p:nvPr/>
        </p:nvSpPr>
        <p:spPr>
          <a:xfrm>
            <a:off x="2786050" y="5857892"/>
            <a:ext cx="2286016" cy="714380"/>
          </a:xfrm>
          <a:prstGeom prst="snip2Diag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2" name="Ritaglia angolo diagonale rettangolo 31"/>
          <p:cNvSpPr/>
          <p:nvPr/>
        </p:nvSpPr>
        <p:spPr>
          <a:xfrm>
            <a:off x="2786050" y="3857628"/>
            <a:ext cx="2286016" cy="714380"/>
          </a:xfrm>
          <a:prstGeom prst="snip2Diag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Arrotonda angolo diagonale rettangolo 16"/>
          <p:cNvSpPr/>
          <p:nvPr/>
        </p:nvSpPr>
        <p:spPr>
          <a:xfrm>
            <a:off x="3786182" y="2285992"/>
            <a:ext cx="1643074" cy="642942"/>
          </a:xfrm>
          <a:prstGeom prst="round2DiagRect">
            <a:avLst/>
          </a:prstGeom>
          <a:gradFill>
            <a:gsLst>
              <a:gs pos="0">
                <a:srgbClr val="FBEAC7">
                  <a:alpha val="85000"/>
                </a:srgbClr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1905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Arrotonda angolo diagonale rettangolo 15"/>
          <p:cNvSpPr/>
          <p:nvPr/>
        </p:nvSpPr>
        <p:spPr>
          <a:xfrm>
            <a:off x="3786182" y="1357298"/>
            <a:ext cx="1643074" cy="642942"/>
          </a:xfrm>
          <a:prstGeom prst="round2DiagRect">
            <a:avLst/>
          </a:prstGeom>
          <a:gradFill>
            <a:gsLst>
              <a:gs pos="0">
                <a:srgbClr val="FBEAC7">
                  <a:alpha val="85000"/>
                </a:srgbClr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1905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Arrotonda angolo diagonale rettangolo 14"/>
          <p:cNvSpPr/>
          <p:nvPr/>
        </p:nvSpPr>
        <p:spPr>
          <a:xfrm>
            <a:off x="3786182" y="428604"/>
            <a:ext cx="1643074" cy="642942"/>
          </a:xfrm>
          <a:prstGeom prst="round2DiagRect">
            <a:avLst/>
          </a:prstGeom>
          <a:gradFill>
            <a:gsLst>
              <a:gs pos="0">
                <a:srgbClr val="FBEAC7">
                  <a:alpha val="85000"/>
                </a:srgbClr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1905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Rettangolo arrotondato 13"/>
          <p:cNvSpPr/>
          <p:nvPr/>
        </p:nvSpPr>
        <p:spPr>
          <a:xfrm>
            <a:off x="5929322" y="4500570"/>
            <a:ext cx="2357454" cy="1571636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gradFill>
              <a:gsLst>
                <a:gs pos="0">
                  <a:srgbClr val="FBEAC7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lin ang="5400000" scaled="0"/>
            </a:gradFill>
          </a:ln>
          <a:effectLst>
            <a:outerShdw blurRad="495300" dist="266700" dir="5400000" algn="ctr" rotWithShape="0">
              <a:srgbClr val="000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arrotondato 11"/>
          <p:cNvSpPr/>
          <p:nvPr/>
        </p:nvSpPr>
        <p:spPr>
          <a:xfrm>
            <a:off x="642910" y="1000108"/>
            <a:ext cx="2357454" cy="1571636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gradFill>
              <a:gsLst>
                <a:gs pos="0">
                  <a:srgbClr val="FBEAC7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lin ang="5400000" scaled="0"/>
            </a:gradFill>
          </a:ln>
          <a:effectLst>
            <a:outerShdw blurRad="495300" dist="266700" dir="5400000" algn="ctr" rotWithShape="0">
              <a:srgbClr val="00000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CasellaDiTesto 3"/>
          <p:cNvSpPr txBox="1"/>
          <p:nvPr/>
        </p:nvSpPr>
        <p:spPr>
          <a:xfrm>
            <a:off x="929452" y="1105429"/>
            <a:ext cx="18565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0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Footlight MT Light" pitchFamily="18" charset="0"/>
              </a:rPr>
              <a:t>10.000 </a:t>
            </a:r>
          </a:p>
          <a:p>
            <a:r>
              <a:rPr lang="it-IT" sz="40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Footlight MT Light" pitchFamily="18" charset="0"/>
              </a:rPr>
              <a:t>Abitanti</a:t>
            </a:r>
            <a:endParaRPr lang="it-IT" sz="40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Footlight MT Light" pitchFamily="18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3892144" y="571480"/>
            <a:ext cx="13227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smtClean="0">
                <a:latin typeface="Segoe Print" pitchFamily="2" charset="0"/>
              </a:rPr>
              <a:t>Artigiani</a:t>
            </a:r>
            <a:endParaRPr lang="it-IT" sz="2000" b="1" dirty="0">
              <a:latin typeface="Segoe Print" pitchFamily="2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3840695" y="1500174"/>
            <a:ext cx="15504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smtClean="0">
                <a:latin typeface="Segoe Print" pitchFamily="2" charset="0"/>
              </a:rPr>
              <a:t>Agricoltori</a:t>
            </a:r>
            <a:endParaRPr lang="it-IT" sz="2000" b="1" dirty="0">
              <a:latin typeface="Segoe Print" pitchFamily="2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3899741" y="2441010"/>
            <a:ext cx="13436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smtClean="0">
                <a:latin typeface="Segoe Print" pitchFamily="2" charset="0"/>
              </a:rPr>
              <a:t>Guerrieri</a:t>
            </a:r>
            <a:endParaRPr lang="it-IT" sz="2000" b="1" dirty="0">
              <a:latin typeface="Segoe Print" pitchFamily="2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6329011" y="4786322"/>
            <a:ext cx="152913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54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Footlight MT Light" pitchFamily="18" charset="0"/>
              </a:rPr>
              <a:t>Città</a:t>
            </a:r>
            <a:endParaRPr lang="it-IT" sz="54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Footlight MT Light" pitchFamily="18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2786050" y="4041164"/>
            <a:ext cx="2247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smtClean="0">
                <a:latin typeface="Segoe Print" pitchFamily="2" charset="0"/>
              </a:rPr>
              <a:t>Venerazione Dei</a:t>
            </a:r>
            <a:endParaRPr lang="it-IT" sz="2000" b="1" dirty="0">
              <a:latin typeface="Segoe Print" pitchFamily="2" charset="0"/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2936792" y="5029154"/>
            <a:ext cx="20136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smtClean="0">
                <a:latin typeface="Segoe Print" pitchFamily="2" charset="0"/>
              </a:rPr>
              <a:t>Zona Pubblica</a:t>
            </a:r>
            <a:endParaRPr lang="it-IT" sz="2000" b="1" dirty="0">
              <a:latin typeface="Segoe Print" pitchFamily="2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3000364" y="6029286"/>
            <a:ext cx="18950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smtClean="0">
                <a:latin typeface="Segoe Print" pitchFamily="2" charset="0"/>
              </a:rPr>
              <a:t>Zona Privata</a:t>
            </a:r>
            <a:endParaRPr lang="it-IT" sz="2000" b="1" dirty="0">
              <a:latin typeface="Segoe Print" pitchFamily="2" charset="0"/>
            </a:endParaRPr>
          </a:p>
        </p:txBody>
      </p:sp>
      <p:cxnSp>
        <p:nvCxnSpPr>
          <p:cNvPr id="19" name="Connettore 2 18"/>
          <p:cNvCxnSpPr/>
          <p:nvPr/>
        </p:nvCxnSpPr>
        <p:spPr>
          <a:xfrm flipV="1">
            <a:off x="3143240" y="857232"/>
            <a:ext cx="500066" cy="357190"/>
          </a:xfrm>
          <a:prstGeom prst="straightConnector1">
            <a:avLst/>
          </a:prstGeom>
          <a:ln w="28575" cap="sq">
            <a:solidFill>
              <a:schemeClr val="tx1"/>
            </a:solidFill>
            <a:miter lim="800000"/>
            <a:tailEnd type="arrow"/>
          </a:ln>
          <a:effectLst>
            <a:outerShdw blurRad="50800" dist="50800" dir="5400000" algn="ctr" rotWithShape="0">
              <a:schemeClr val="bg1">
                <a:alpha val="64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ttore 2 20"/>
          <p:cNvCxnSpPr/>
          <p:nvPr/>
        </p:nvCxnSpPr>
        <p:spPr>
          <a:xfrm>
            <a:off x="3143240" y="1712900"/>
            <a:ext cx="561980" cy="1588"/>
          </a:xfrm>
          <a:prstGeom prst="straightConnector1">
            <a:avLst/>
          </a:prstGeom>
          <a:ln w="28575" cap="sq">
            <a:solidFill>
              <a:schemeClr val="tx1"/>
            </a:solidFill>
            <a:miter lim="800000"/>
            <a:tailEnd type="arrow"/>
          </a:ln>
          <a:effectLst>
            <a:outerShdw blurRad="50800" dist="50800" dir="5400000" algn="ctr" rotWithShape="0">
              <a:schemeClr val="bg1">
                <a:alpha val="64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ttore 2 23"/>
          <p:cNvCxnSpPr/>
          <p:nvPr/>
        </p:nvCxnSpPr>
        <p:spPr>
          <a:xfrm>
            <a:off x="3143240" y="2357430"/>
            <a:ext cx="500066" cy="214314"/>
          </a:xfrm>
          <a:prstGeom prst="straightConnector1">
            <a:avLst/>
          </a:prstGeom>
          <a:ln w="28575" cap="sq">
            <a:solidFill>
              <a:schemeClr val="tx1"/>
            </a:solidFill>
            <a:miter lim="800000"/>
            <a:tailEnd type="arrow"/>
          </a:ln>
          <a:effectLst>
            <a:outerShdw blurRad="50800" dist="50800" dir="5400000" algn="ctr" rotWithShape="0">
              <a:schemeClr val="bg1">
                <a:alpha val="64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2 34"/>
          <p:cNvCxnSpPr/>
          <p:nvPr/>
        </p:nvCxnSpPr>
        <p:spPr>
          <a:xfrm rot="10800000">
            <a:off x="5214942" y="5286388"/>
            <a:ext cx="571504" cy="1588"/>
          </a:xfrm>
          <a:prstGeom prst="straightConnector1">
            <a:avLst/>
          </a:prstGeom>
          <a:ln w="28575" cap="sq">
            <a:solidFill>
              <a:schemeClr val="tx1"/>
            </a:solidFill>
            <a:miter lim="800000"/>
            <a:tailEnd type="arrow"/>
          </a:ln>
          <a:effectLst>
            <a:outerShdw blurRad="50800" dist="50800" dir="5400000" algn="ctr" rotWithShape="0">
              <a:schemeClr val="bg1">
                <a:alpha val="64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2 36"/>
          <p:cNvCxnSpPr/>
          <p:nvPr/>
        </p:nvCxnSpPr>
        <p:spPr>
          <a:xfrm rot="10800000">
            <a:off x="5214943" y="4429132"/>
            <a:ext cx="571505" cy="358778"/>
          </a:xfrm>
          <a:prstGeom prst="straightConnector1">
            <a:avLst/>
          </a:prstGeom>
          <a:ln w="28575" cap="sq">
            <a:solidFill>
              <a:schemeClr val="tx1"/>
            </a:solidFill>
            <a:miter lim="800000"/>
            <a:tailEnd type="arrow"/>
          </a:ln>
          <a:effectLst>
            <a:outerShdw blurRad="50800" dist="50800" dir="5400000" algn="ctr" rotWithShape="0">
              <a:schemeClr val="bg1">
                <a:alpha val="64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ttore 2 38"/>
          <p:cNvCxnSpPr/>
          <p:nvPr/>
        </p:nvCxnSpPr>
        <p:spPr>
          <a:xfrm rot="10800000" flipV="1">
            <a:off x="5214943" y="5786452"/>
            <a:ext cx="571505" cy="357191"/>
          </a:xfrm>
          <a:prstGeom prst="straightConnector1">
            <a:avLst/>
          </a:prstGeom>
          <a:ln w="28575" cap="sq">
            <a:solidFill>
              <a:schemeClr val="tx1"/>
            </a:solidFill>
            <a:miter lim="800000"/>
            <a:tailEnd type="arrow"/>
          </a:ln>
          <a:effectLst>
            <a:outerShdw blurRad="50800" dist="50800" dir="5400000" algn="ctr" rotWithShape="0">
              <a:schemeClr val="bg1">
                <a:alpha val="64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2" grpId="0" animBg="1"/>
      <p:bldP spid="17" grpId="0" animBg="1"/>
      <p:bldP spid="16" grpId="0" animBg="1"/>
      <p:bldP spid="15" grpId="0" animBg="1"/>
      <p:bldP spid="14" grpId="0" animBg="1"/>
      <p:bldP spid="12" grpId="0" animBg="1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arrotondato 3"/>
          <p:cNvSpPr/>
          <p:nvPr/>
        </p:nvSpPr>
        <p:spPr>
          <a:xfrm>
            <a:off x="714348" y="2143116"/>
            <a:ext cx="4643470" cy="228601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8229600" cy="1143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it-IT" sz="5400" b="1" dirty="0" smtClean="0">
                <a:ln w="11430"/>
                <a:solidFill>
                  <a:srgbClr val="FFC0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plete in Him" pitchFamily="2" charset="0"/>
              </a:rPr>
              <a:t>Piano Regolatore Generale (P.R.G.)</a:t>
            </a:r>
            <a:endParaRPr lang="it-IT" sz="5400" b="1" dirty="0">
              <a:ln w="11430"/>
              <a:solidFill>
                <a:srgbClr val="FFC0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plete in Him" pitchFamily="2" charset="0"/>
            </a:endParaRPr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785786" y="2214554"/>
            <a:ext cx="4929222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i="0" u="none" strike="noStrike" normalizeH="0" baseline="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  <a:ea typeface="Calibri" pitchFamily="34" charset="0"/>
                <a:cs typeface="Arial" pitchFamily="34" charset="0"/>
              </a:rPr>
              <a:t>A: centro storico</a:t>
            </a:r>
            <a:endParaRPr kumimoji="0" lang="it-IT" i="0" u="none" strike="noStrike" normalizeH="0" baseline="0" dirty="0" smtClean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egoe Print" pitchFamily="2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i="0" u="none" strike="noStrike" normalizeH="0" baseline="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  <a:ea typeface="Calibri" pitchFamily="34" charset="0"/>
                <a:cs typeface="Arial" pitchFamily="34" charset="0"/>
              </a:rPr>
              <a:t>B: zona di completamento</a:t>
            </a:r>
            <a:endParaRPr kumimoji="0" lang="it-IT" i="0" u="none" strike="noStrike" normalizeH="0" baseline="0" dirty="0" smtClean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egoe Print" pitchFamily="2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i="0" u="none" strike="noStrike" normalizeH="0" baseline="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  <a:ea typeface="Calibri" pitchFamily="34" charset="0"/>
                <a:cs typeface="Arial" pitchFamily="34" charset="0"/>
              </a:rPr>
              <a:t>C: zona di espansione</a:t>
            </a:r>
            <a:endParaRPr kumimoji="0" lang="it-IT" i="0" u="none" strike="noStrike" normalizeH="0" baseline="0" dirty="0" smtClean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egoe Print" pitchFamily="2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i="0" u="none" strike="noStrike" normalizeH="0" baseline="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  <a:ea typeface="Calibri" pitchFamily="34" charset="0"/>
                <a:cs typeface="Arial" pitchFamily="34" charset="0"/>
              </a:rPr>
              <a:t>D: insediamenti produttivi</a:t>
            </a:r>
            <a:endParaRPr kumimoji="0" lang="it-IT" i="0" u="none" strike="noStrike" normalizeH="0" baseline="0" dirty="0" smtClean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egoe Print" pitchFamily="2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i="0" u="none" strike="noStrike" normalizeH="0" baseline="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  <a:ea typeface="Calibri" pitchFamily="34" charset="0"/>
                <a:cs typeface="Arial" pitchFamily="34" charset="0"/>
              </a:rPr>
              <a:t>E: verde agricolo</a:t>
            </a:r>
            <a:endParaRPr kumimoji="0" lang="it-IT" i="0" u="none" strike="noStrike" normalizeH="0" baseline="0" dirty="0" smtClean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egoe Print" pitchFamily="2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i="0" u="none" strike="noStrike" normalizeH="0" baseline="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  <a:ea typeface="Calibri" pitchFamily="34" charset="0"/>
                <a:cs typeface="Arial" pitchFamily="34" charset="0"/>
              </a:rPr>
              <a:t>F: attrezzature di interesse collettivo (parchi, verde attrezzato)</a:t>
            </a:r>
            <a:endParaRPr kumimoji="0" lang="it-IT" i="0" u="none" strike="noStrike" normalizeH="0" baseline="0" dirty="0" smtClean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egoe Print" pitchFamily="2" charset="0"/>
              <a:cs typeface="Arial" pitchFamily="34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285720" y="5048920"/>
            <a:ext cx="5339923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Clr>
                <a:srgbClr val="663300"/>
              </a:buClr>
              <a:buFont typeface="Wingdings" pitchFamily="2" charset="2"/>
              <a:buChar char="Ø"/>
            </a:pPr>
            <a:r>
              <a:rPr lang="it-IT" sz="2800" b="1" dirty="0" smtClean="0">
                <a:ln w="11430">
                  <a:solidFill>
                    <a:schemeClr val="accent6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tencil" pitchFamily="82" charset="0"/>
              </a:rPr>
              <a:t> Piano Particolareggiato</a:t>
            </a:r>
            <a:endParaRPr lang="it-IT" sz="2800" b="1" dirty="0">
              <a:ln w="11430">
                <a:solidFill>
                  <a:schemeClr val="accent6"/>
                </a:solidFill>
              </a:ln>
              <a:solidFill>
                <a:schemeClr val="accent6">
                  <a:lumMod val="75000"/>
                </a:schemeClr>
              </a:solidFill>
              <a:effectLst>
                <a:glow rad="101600">
                  <a:schemeClr val="tx1">
                    <a:alpha val="6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tencil" pitchFamily="82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285720" y="5763300"/>
            <a:ext cx="4541628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Clr>
                <a:srgbClr val="663300"/>
              </a:buClr>
              <a:buFont typeface="Wingdings" pitchFamily="2" charset="2"/>
              <a:buChar char="Ø"/>
            </a:pPr>
            <a:r>
              <a:rPr lang="it-IT" sz="2800" b="1" dirty="0" smtClean="0">
                <a:ln w="11430">
                  <a:solidFill>
                    <a:schemeClr val="accent6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tencil" pitchFamily="82" charset="0"/>
              </a:rPr>
              <a:t> Concessione Edilizia</a:t>
            </a:r>
            <a:endParaRPr lang="it-IT" sz="2800" b="1" dirty="0">
              <a:ln w="11430">
                <a:solidFill>
                  <a:schemeClr val="accent6"/>
                </a:solidFill>
              </a:ln>
              <a:solidFill>
                <a:schemeClr val="accent6">
                  <a:lumMod val="75000"/>
                </a:schemeClr>
              </a:solidFill>
              <a:effectLst>
                <a:glow rad="101600">
                  <a:schemeClr val="tx1">
                    <a:alpha val="6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tencil" pitchFamily="82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33793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3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0"/>
          </a:xfrm>
        </p:spPr>
        <p:txBody>
          <a:bodyPr>
            <a:normAutofit/>
          </a:bodyPr>
          <a:lstStyle/>
          <a:p>
            <a:r>
              <a:rPr lang="it-IT" sz="6000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istral" pitchFamily="66" charset="0"/>
              </a:rPr>
              <a:t>Piano del Colore</a:t>
            </a:r>
            <a:endParaRPr lang="it-IT" sz="6000" dirty="0">
              <a:ln w="18415" cmpd="sng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3937646" y="5286388"/>
            <a:ext cx="499207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0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Joyful Juliana" pitchFamily="2" charset="0"/>
              </a:rPr>
              <a:t>Nel nostro territorio</a:t>
            </a:r>
          </a:p>
          <a:p>
            <a:r>
              <a:rPr lang="it-IT" sz="40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Joyful Juliana" pitchFamily="2" charset="0"/>
              </a:rPr>
              <a:t>è una vera e propria utopia...</a:t>
            </a:r>
            <a:endParaRPr lang="it-IT" sz="4000" dirty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5000" endA="300" endPos="45500" dir="5400000" sy="-100000" algn="bl" rotWithShape="0"/>
              </a:effectLst>
              <a:latin typeface="Joyful Juliana" pitchFamily="2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5143504" y="3494790"/>
            <a:ext cx="263405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it-IT" sz="3200" dirty="0" smtClean="0">
                <a:ln w="18415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JaneAusten" pitchFamily="2" charset="0"/>
              </a:rPr>
              <a:t>Giallo ocra</a:t>
            </a:r>
          </a:p>
          <a:p>
            <a:pPr>
              <a:buFont typeface="Arial" pitchFamily="34" charset="0"/>
              <a:buChar char="•"/>
            </a:pPr>
            <a:r>
              <a:rPr lang="it-IT" sz="3200" dirty="0" smtClean="0">
                <a:ln w="18415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JaneAusten" pitchFamily="2" charset="0"/>
              </a:rPr>
              <a:t>Rosa antico</a:t>
            </a:r>
            <a:endParaRPr lang="it-IT" sz="3200" dirty="0">
              <a:ln w="18415" cmpd="sng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JaneAusten" pitchFamily="2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712057" y="1329625"/>
            <a:ext cx="751038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it-IT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adley Hand ITC" pitchFamily="66" charset="0"/>
              </a:rPr>
              <a:t> Ricerca storica</a:t>
            </a:r>
          </a:p>
          <a:p>
            <a:pPr>
              <a:buFont typeface="Arial" pitchFamily="34" charset="0"/>
              <a:buChar char="•"/>
            </a:pPr>
            <a:r>
              <a:rPr lang="it-IT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adley Hand ITC" pitchFamily="66" charset="0"/>
              </a:rPr>
              <a:t> Ricerca elementi caratterizzanti delle murature</a:t>
            </a:r>
          </a:p>
          <a:p>
            <a:pPr>
              <a:buFont typeface="Arial" pitchFamily="34" charset="0"/>
              <a:buChar char="•"/>
            </a:pPr>
            <a:r>
              <a:rPr lang="it-IT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adley Hand ITC" pitchFamily="66" charset="0"/>
              </a:rPr>
              <a:t> Riproduzione originaria delle coloriture</a:t>
            </a:r>
            <a:endParaRPr lang="it-IT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adley Hand ITC" pitchFamily="66" charset="0"/>
            </a:endParaRPr>
          </a:p>
        </p:txBody>
      </p:sp>
      <p:pic>
        <p:nvPicPr>
          <p:cNvPr id="44034" name="Picture 2" descr="C:\Users\UTENTE\Desktop\Tesina!\interna_progetto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3000372"/>
            <a:ext cx="3357586" cy="207170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1" name="Picture 3" descr="C:\Users\UTENTE\Desktop\Tesina!\Italiano\futurism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681160" cy="6858000"/>
          </a:xfrm>
          <a:prstGeom prst="rect">
            <a:avLst/>
          </a:prstGeom>
          <a:noFill/>
        </p:spPr>
      </p:pic>
      <p:sp>
        <p:nvSpPr>
          <p:cNvPr id="7" name="Rettangolo 6"/>
          <p:cNvSpPr/>
          <p:nvPr/>
        </p:nvSpPr>
        <p:spPr>
          <a:xfrm>
            <a:off x="5786446" y="373543"/>
            <a:ext cx="2953053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it-IT" sz="4400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Stencil" pitchFamily="82" charset="0"/>
                <a:cs typeface="Arial" pitchFamily="34" charset="0"/>
              </a:rPr>
              <a:t>Le </a:t>
            </a:r>
            <a:r>
              <a:rPr lang="it-IT" sz="4400" cap="all" dirty="0" err="1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Stencil" pitchFamily="82" charset="0"/>
                <a:cs typeface="Arial" pitchFamily="34" charset="0"/>
              </a:rPr>
              <a:t>Figarò</a:t>
            </a:r>
            <a:endParaRPr lang="it-IT" sz="4400" cap="all" dirty="0" smtClean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  <a:latin typeface="Stencil" pitchFamily="82" charset="0"/>
              <a:cs typeface="Arial" pitchFamily="34" charset="0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5214942" y="1785926"/>
            <a:ext cx="3571900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r"/>
            <a:r>
              <a:rPr lang="it-IT" b="1" dirty="0" smtClean="0">
                <a:ln w="11430"/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Gill Sans Ultra Bold" pitchFamily="34" charset="0"/>
                <a:cs typeface="David" pitchFamily="34" charset="-79"/>
              </a:rPr>
              <a:t> Noi vogliamo glorificare la guerra  sola igiene del mondo </a:t>
            </a:r>
            <a:endParaRPr lang="it-IT" b="1" dirty="0">
              <a:ln w="11430"/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Gill Sans Ultra Bold" pitchFamily="34" charset="0"/>
              <a:cs typeface="David" pitchFamily="34" charset="-79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2357422" y="3568487"/>
            <a:ext cx="6429420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r"/>
            <a:r>
              <a:rPr lang="it-IT" b="1" dirty="0" smtClean="0">
                <a:ln w="11430"/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Gill Sans Ultra Bold" pitchFamily="34" charset="0"/>
                <a:cs typeface="David" pitchFamily="34" charset="-79"/>
              </a:rPr>
              <a:t> Noi vogliamo distruggere i musei, </a:t>
            </a:r>
          </a:p>
          <a:p>
            <a:pPr algn="r"/>
            <a:r>
              <a:rPr lang="it-IT" b="1" dirty="0" smtClean="0">
                <a:ln w="11430"/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Gill Sans Ultra Bold" pitchFamily="34" charset="0"/>
                <a:cs typeface="David" pitchFamily="34" charset="-79"/>
              </a:rPr>
              <a:t>le biblioteche, le accademie di ogni specie </a:t>
            </a:r>
            <a:endParaRPr lang="it-IT" b="1" dirty="0">
              <a:ln w="11430"/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Gill Sans Ultra Bold" pitchFamily="34" charset="0"/>
              <a:cs typeface="David" pitchFamily="34" charset="-79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1500166" y="5072074"/>
            <a:ext cx="7358114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r"/>
            <a:r>
              <a:rPr lang="it-IT" b="1" dirty="0" smtClean="0">
                <a:ln w="11430"/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Gill Sans Ultra Bold" pitchFamily="34" charset="0"/>
                <a:cs typeface="David" pitchFamily="34" charset="-79"/>
              </a:rPr>
              <a:t> E’ dall’Italia che lanciamo questo manifesto di violenza travolgente e incendiaria col quale fondiamo oggi il Futurismo.</a:t>
            </a:r>
            <a:endParaRPr lang="it-IT" b="1" dirty="0">
              <a:ln w="11430"/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Gill Sans Ultra Bold" pitchFamily="34" charset="0"/>
              <a:cs typeface="David" pitchFamily="34" charset="-79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6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C:\Users\UTENTE\Desktop\Tesina!\big_brother_by_JohnnyMarbel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11142" y="214314"/>
            <a:ext cx="4032889" cy="6357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CasellaDiTesto 5"/>
          <p:cNvSpPr txBox="1"/>
          <p:nvPr/>
        </p:nvSpPr>
        <p:spPr>
          <a:xfrm>
            <a:off x="571472" y="357166"/>
            <a:ext cx="43797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[ank]*" pitchFamily="2" charset="0"/>
              </a:rPr>
              <a:t>An </a:t>
            </a:r>
            <a:r>
              <a:rPr lang="it-IT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[ank]*" pitchFamily="2" charset="0"/>
              </a:rPr>
              <a:t>Anti-utopian</a:t>
            </a:r>
            <a:r>
              <a:rPr lang="it-IT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[ank]*" pitchFamily="2" charset="0"/>
              </a:rPr>
              <a:t> </a:t>
            </a:r>
            <a:r>
              <a:rPr lang="it-IT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[ank]*" pitchFamily="2" charset="0"/>
              </a:rPr>
              <a:t>novel</a:t>
            </a:r>
            <a:endParaRPr lang="it-IT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[ank]*" pitchFamily="2" charset="0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571472" y="1428736"/>
            <a:ext cx="4374916" cy="150810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tencil" pitchFamily="82" charset="0"/>
              </a:rPr>
              <a:t>1984 </a:t>
            </a:r>
          </a:p>
          <a:p>
            <a:pPr algn="ctr"/>
            <a:r>
              <a:rPr lang="it-IT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tencil" pitchFamily="82" charset="0"/>
              </a:rPr>
              <a:t>written</a:t>
            </a:r>
            <a:r>
              <a:rPr lang="it-IT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tencil" pitchFamily="82" charset="0"/>
              </a:rPr>
              <a:t> </a:t>
            </a:r>
            <a:r>
              <a:rPr lang="it-IT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tencil" pitchFamily="82" charset="0"/>
              </a:rPr>
              <a:t>by</a:t>
            </a:r>
            <a:r>
              <a:rPr lang="it-IT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tencil" pitchFamily="82" charset="0"/>
              </a:rPr>
              <a:t> Orwell</a:t>
            </a:r>
            <a:endParaRPr lang="it-IT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tencil" pitchFamily="82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285720" y="3571876"/>
            <a:ext cx="476124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[ank]*" pitchFamily="2" charset="0"/>
              </a:rPr>
              <a:t>War </a:t>
            </a:r>
            <a:r>
              <a:rPr lang="it-IT" sz="3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[ank]*" pitchFamily="2" charset="0"/>
              </a:rPr>
              <a:t>is</a:t>
            </a:r>
            <a:r>
              <a:rPr lang="it-IT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[ank]*" pitchFamily="2" charset="0"/>
              </a:rPr>
              <a:t> </a:t>
            </a:r>
            <a:r>
              <a:rPr lang="it-IT" sz="3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[ank]*" pitchFamily="2" charset="0"/>
              </a:rPr>
              <a:t>peace</a:t>
            </a:r>
            <a:endParaRPr lang="it-IT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5000" endA="300" endPos="45500" dir="5400000" sy="-100000" algn="bl" rotWithShape="0"/>
              </a:effectLst>
              <a:latin typeface="[ank]*" pitchFamily="2" charset="0"/>
            </a:endParaRPr>
          </a:p>
          <a:p>
            <a:pPr algn="ctr"/>
            <a:r>
              <a:rPr lang="it-IT" sz="3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[ank]*" pitchFamily="2" charset="0"/>
              </a:rPr>
              <a:t>Freedom</a:t>
            </a:r>
            <a:r>
              <a:rPr lang="it-IT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[ank]*" pitchFamily="2" charset="0"/>
              </a:rPr>
              <a:t> </a:t>
            </a:r>
            <a:r>
              <a:rPr lang="it-IT" sz="3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[ank]*" pitchFamily="2" charset="0"/>
              </a:rPr>
              <a:t>is</a:t>
            </a:r>
            <a:r>
              <a:rPr lang="it-IT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[ank]*" pitchFamily="2" charset="0"/>
              </a:rPr>
              <a:t> </a:t>
            </a:r>
            <a:r>
              <a:rPr lang="it-IT" sz="3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[ank]*" pitchFamily="2" charset="0"/>
              </a:rPr>
              <a:t>slavery</a:t>
            </a:r>
            <a:endParaRPr lang="it-IT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5000" endA="300" endPos="45500" dir="5400000" sy="-100000" algn="bl" rotWithShape="0"/>
              </a:effectLst>
              <a:latin typeface="[ank]*" pitchFamily="2" charset="0"/>
            </a:endParaRPr>
          </a:p>
          <a:p>
            <a:pPr algn="ctr"/>
            <a:r>
              <a:rPr lang="it-IT" sz="3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[ank]*" pitchFamily="2" charset="0"/>
              </a:rPr>
              <a:t>Ignorance</a:t>
            </a:r>
            <a:r>
              <a:rPr lang="it-IT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[ank]*" pitchFamily="2" charset="0"/>
              </a:rPr>
              <a:t> </a:t>
            </a:r>
            <a:r>
              <a:rPr lang="it-IT" sz="3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[ank]*" pitchFamily="2" charset="0"/>
              </a:rPr>
              <a:t>is</a:t>
            </a:r>
            <a:r>
              <a:rPr lang="it-IT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[ank]*" pitchFamily="2" charset="0"/>
              </a:rPr>
              <a:t> </a:t>
            </a:r>
            <a:r>
              <a:rPr lang="it-IT" sz="3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[ank]*" pitchFamily="2" charset="0"/>
              </a:rPr>
              <a:t>strength</a:t>
            </a:r>
            <a:endParaRPr lang="it-IT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5000" endA="300" endPos="45500" dir="5400000" sy="-100000" algn="bl" rotWithShape="0"/>
              </a:effectLst>
              <a:latin typeface="[ank]*" pitchFamily="2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tro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71470" y="0"/>
            <a:ext cx="9286940" cy="6858000"/>
          </a:xfrm>
          <a:prstGeom prst="rect">
            <a:avLst/>
          </a:prstGeom>
        </p:spPr>
      </p:pic>
    </p:spTree>
  </p:cSld>
  <p:clrMapOvr>
    <a:masterClrMapping/>
  </p:clrMapOvr>
  <p:transition advClick="0" advTm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TENTE\Desktop\Tesina!\Geografia\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14348" y="1785926"/>
            <a:ext cx="5000660" cy="1357322"/>
          </a:xfrm>
        </p:spPr>
        <p:txBody>
          <a:bodyPr>
            <a:noAutofit/>
          </a:bodyPr>
          <a:lstStyle/>
          <a:p>
            <a:pPr algn="l"/>
            <a:r>
              <a:rPr lang="it-IT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king cooL KC" pitchFamily="2" charset="0"/>
              </a:rPr>
              <a:t>La </a:t>
            </a:r>
            <a:r>
              <a:rPr lang="it-IT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king cooL KC" pitchFamily="2" charset="0"/>
              </a:rPr>
              <a:t>Scienza</a:t>
            </a:r>
            <a:r>
              <a:rPr lang="it-IT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king cooL KC" pitchFamily="2" charset="0"/>
              </a:rPr>
              <a:t> </a:t>
            </a:r>
            <a:br>
              <a:rPr lang="it-IT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king cooL KC" pitchFamily="2" charset="0"/>
              </a:rPr>
            </a:br>
            <a:r>
              <a:rPr lang="it-IT" sz="60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king cooL KC" pitchFamily="2" charset="0"/>
              </a:rPr>
              <a:t>non</a:t>
            </a:r>
            <a:r>
              <a:rPr lang="it-IT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king cooL KC" pitchFamily="2" charset="0"/>
              </a:rPr>
              <a:t> e’ un’ </a:t>
            </a:r>
            <a:r>
              <a:rPr lang="it-IT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king cooL KC" pitchFamily="2" charset="0"/>
              </a:rPr>
              <a:t>UTOPIA</a:t>
            </a:r>
            <a:endParaRPr lang="it-IT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king cooL KC" pitchFamily="2" charset="0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48557" y="4071942"/>
            <a:ext cx="7095211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2600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Essa si basa su</a:t>
            </a:r>
            <a:r>
              <a:rPr lang="it-IT" sz="2600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it-IT" sz="2600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ipotesi </a:t>
            </a:r>
          </a:p>
          <a:p>
            <a:pPr algn="r"/>
            <a:r>
              <a:rPr lang="it-IT" sz="2600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che per essere accettate devono </a:t>
            </a:r>
          </a:p>
          <a:p>
            <a:pPr algn="r"/>
            <a:r>
              <a:rPr lang="it-IT" sz="2600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essere sottoposte a verifica sperimentale..</a:t>
            </a:r>
            <a:endParaRPr lang="it-IT" sz="2600" dirty="0">
              <a:ln w="18415" cmpd="sng">
                <a:solidFill>
                  <a:srgbClr val="FFFF00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357158" y="428604"/>
            <a:ext cx="25939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tencil" pitchFamily="82" charset="0"/>
              </a:rPr>
              <a:t>“Utopia”</a:t>
            </a:r>
            <a:endParaRPr lang="it-IT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tencil" pitchFamily="82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3435914" y="435098"/>
            <a:ext cx="27911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tencil" pitchFamily="82" charset="0"/>
              </a:rPr>
              <a:t>“Scienza”</a:t>
            </a:r>
            <a:endParaRPr lang="it-IT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tencil" pitchFamily="82" charset="0"/>
            </a:endParaRPr>
          </a:p>
        </p:txBody>
      </p:sp>
      <p:sp>
        <p:nvSpPr>
          <p:cNvPr id="7" name="Freccia bidirezionale orizzontale 6"/>
          <p:cNvSpPr/>
          <p:nvPr/>
        </p:nvSpPr>
        <p:spPr>
          <a:xfrm>
            <a:off x="2928926" y="642918"/>
            <a:ext cx="500066" cy="285752"/>
          </a:xfrm>
          <a:prstGeom prst="left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92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arrotondato 9"/>
          <p:cNvSpPr/>
          <p:nvPr/>
        </p:nvSpPr>
        <p:spPr>
          <a:xfrm>
            <a:off x="5000628" y="2928934"/>
            <a:ext cx="4071934" cy="3286148"/>
          </a:xfrm>
          <a:prstGeom prst="roundRect">
            <a:avLst/>
          </a:prstGeom>
          <a:solidFill>
            <a:schemeClr val="bg1">
              <a:alpha val="8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85786" y="428604"/>
            <a:ext cx="8229600" cy="1143000"/>
          </a:xfrm>
        </p:spPr>
        <p:txBody>
          <a:bodyPr/>
          <a:lstStyle/>
          <a:p>
            <a:r>
              <a:rPr lang="it-IT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…sul</a:t>
            </a:r>
            <a:r>
              <a:rPr lang="it-IT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 destino dell’universo</a:t>
            </a:r>
            <a:endParaRPr lang="it-IT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egoe Print" pitchFamily="2" charset="0"/>
            </a:endParaRPr>
          </a:p>
        </p:txBody>
      </p:sp>
      <p:pic>
        <p:nvPicPr>
          <p:cNvPr id="59395" name="Picture 3" descr="C:\Users\UTENTE\Desktop\Tesina!\Geografia\End_of_univers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1706" y="2865460"/>
            <a:ext cx="3644608" cy="327818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CasellaDiTesto 5"/>
          <p:cNvSpPr txBox="1"/>
          <p:nvPr/>
        </p:nvSpPr>
        <p:spPr>
          <a:xfrm>
            <a:off x="5226460" y="3143248"/>
            <a:ext cx="3703258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it-IT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[ank]*" pitchFamily="2" charset="0"/>
              </a:rPr>
              <a:t>Universo Chiuso</a:t>
            </a:r>
            <a:endParaRPr lang="it-IT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[ank]*" pitchFamily="2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5240888" y="4071942"/>
            <a:ext cx="3688830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it-IT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[ank]*" pitchFamily="2" charset="0"/>
              </a:rPr>
              <a:t>Universo Aperto</a:t>
            </a:r>
            <a:endParaRPr lang="it-IT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[ank]*" pitchFamily="2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5283960" y="5072074"/>
            <a:ext cx="3502882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it-IT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[ank]*" pitchFamily="2" charset="0"/>
              </a:rPr>
              <a:t>Universo Piatto</a:t>
            </a:r>
            <a:endParaRPr lang="it-IT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[ank]*" pitchFamily="2" charset="0"/>
            </a:endParaRPr>
          </a:p>
        </p:txBody>
      </p:sp>
      <p:sp>
        <p:nvSpPr>
          <p:cNvPr id="9" name="Rettangolo 8"/>
          <p:cNvSpPr>
            <a:spLocks/>
          </p:cNvSpPr>
          <p:nvPr/>
        </p:nvSpPr>
        <p:spPr>
          <a:xfrm>
            <a:off x="-32" y="214290"/>
            <a:ext cx="1103957" cy="6435030"/>
          </a:xfrm>
          <a:prstGeom prst="rect">
            <a:avLst/>
          </a:prstGeom>
          <a:noFill/>
        </p:spPr>
        <p:txBody>
          <a:bodyPr vert="wordArtVert" wrap="none" lIns="91440" tIns="0" rIns="91440" bIns="0">
            <a:spAutoFit/>
          </a:bodyPr>
          <a:lstStyle/>
          <a:p>
            <a:pPr algn="ctr"/>
            <a:r>
              <a:rPr lang="it-IT" sz="5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Pointy" pitchFamily="2" charset="0"/>
              </a:rPr>
              <a:t>Ipotesi</a:t>
            </a:r>
            <a:endParaRPr lang="it-IT" sz="55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Pointy" pitchFamily="2" charset="0"/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857256" y="1571612"/>
            <a:ext cx="82867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1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Omega rappresenta il rapporto tra la densità di materia totale presente nell'Universo e la densità critica.</a:t>
            </a:r>
            <a:endParaRPr lang="it-IT" sz="21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12" name="Freccia a destra con strisce 11"/>
          <p:cNvSpPr/>
          <p:nvPr/>
        </p:nvSpPr>
        <p:spPr>
          <a:xfrm>
            <a:off x="4429124" y="3286124"/>
            <a:ext cx="785818" cy="428628"/>
          </a:xfrm>
          <a:prstGeom prst="stripedRightArrow">
            <a:avLst>
              <a:gd name="adj1" fmla="val 50000"/>
              <a:gd name="adj2" fmla="val 72925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Freccia a destra con strisce 12"/>
          <p:cNvSpPr/>
          <p:nvPr/>
        </p:nvSpPr>
        <p:spPr>
          <a:xfrm>
            <a:off x="4429124" y="4214818"/>
            <a:ext cx="785818" cy="428628"/>
          </a:xfrm>
          <a:prstGeom prst="stripedRightArrow">
            <a:avLst>
              <a:gd name="adj1" fmla="val 50000"/>
              <a:gd name="adj2" fmla="val 72925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Freccia a destra con strisce 13"/>
          <p:cNvSpPr/>
          <p:nvPr/>
        </p:nvSpPr>
        <p:spPr>
          <a:xfrm>
            <a:off x="4500562" y="5214950"/>
            <a:ext cx="785818" cy="428628"/>
          </a:xfrm>
          <a:prstGeom prst="stripedRightArrow">
            <a:avLst>
              <a:gd name="adj1" fmla="val 50000"/>
              <a:gd name="adj2" fmla="val 72925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  <p:bldP spid="6" grpId="0"/>
      <p:bldP spid="7" grpId="0"/>
      <p:bldP spid="8" grpId="0"/>
      <p:bldP spid="9" grpId="0"/>
      <p:bldP spid="11" grpId="0"/>
      <p:bldP spid="12" grpId="0" animBg="1"/>
      <p:bldP spid="13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28614" y="2071678"/>
            <a:ext cx="8229600" cy="1143000"/>
          </a:xfrm>
        </p:spPr>
        <p:txBody>
          <a:bodyPr>
            <a:normAutofit/>
          </a:bodyPr>
          <a:lstStyle/>
          <a:p>
            <a:r>
              <a:rPr lang="it-IT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king cooL KC" pitchFamily="2" charset="0"/>
              </a:rPr>
              <a:t>Il Moto Perpetuo e’ un’ utopia....</a:t>
            </a:r>
            <a:endParaRPr lang="it-IT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0000" endA="300" endPos="50000" dist="29997" dir="5400000" sy="-100000" algn="bl" rotWithShape="0"/>
              </a:effectLst>
              <a:latin typeface="king cooL KC" pitchFamily="2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285720" y="428604"/>
            <a:ext cx="864399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 È impossibile ottenere il moto perpetuo per via meccanica, termica, chimica, o qualsiasi altro metodo, ossia è impossibile costruire un motore che lavori continuamente e produca dal nulla lavoro o energia cinetica »</a:t>
            </a:r>
            <a:endParaRPr lang="it-IT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3599596" y="1273718"/>
            <a:ext cx="52586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152400" dist="38100" dir="8100000" algn="tr" rotWithShape="0">
                    <a:schemeClr val="bg1">
                      <a:alpha val="40000"/>
                    </a:schemeClr>
                  </a:outerShdw>
                </a:effectLst>
                <a:latin typeface="Arial" charset="0"/>
                <a:cs typeface="Arial" charset="0"/>
              </a:rPr>
              <a:t>(Max </a:t>
            </a:r>
            <a:r>
              <a:rPr kumimoji="0" lang="it-IT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152400" dist="38100" dir="8100000" algn="tr" rotWithShape="0">
                    <a:schemeClr val="bg1">
                      <a:alpha val="40000"/>
                    </a:schemeClr>
                  </a:outerShdw>
                </a:effectLst>
                <a:latin typeface="Arial" charset="0"/>
                <a:cs typeface="Arial" charset="0"/>
              </a:rPr>
              <a:t>Planck</a:t>
            </a:r>
            <a:r>
              <a:rPr kumimoji="0" lang="it-IT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152400" dist="38100" dir="8100000" algn="tr" rotWithShape="0">
                    <a:schemeClr val="bg1">
                      <a:alpha val="40000"/>
                    </a:schemeClr>
                  </a:outerShdw>
                </a:effectLst>
                <a:latin typeface="Arial" charset="0"/>
                <a:cs typeface="Arial" charset="0"/>
              </a:rPr>
              <a:t>, </a:t>
            </a:r>
            <a:r>
              <a:rPr kumimoji="0" lang="it-IT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152400" dist="38100" dir="8100000" algn="tr" rotWithShape="0">
                    <a:schemeClr val="bg1">
                      <a:alpha val="40000"/>
                    </a:schemeClr>
                  </a:outerShdw>
                </a:effectLst>
                <a:latin typeface="Arial" charset="0"/>
                <a:cs typeface="Arial" charset="0"/>
              </a:rPr>
              <a:t>Trattato sulla termodinamica, 1945)</a:t>
            </a:r>
            <a:r>
              <a:rPr kumimoji="0" lang="it-IT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152400" dist="38100" dir="8100000" algn="tr" rotWithShape="0">
                    <a:schemeClr val="bg1">
                      <a:alpha val="40000"/>
                    </a:schemeClr>
                  </a:outerShdw>
                </a:effectLst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618992" y="3942337"/>
            <a:ext cx="2558714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2">
                    <a:lumMod val="20000"/>
                    <a:lumOff val="80000"/>
                  </a:schemeClr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adley Hand ITC" pitchFamily="66" charset="0"/>
              </a:rPr>
              <a:t>Prima Specie</a:t>
            </a:r>
            <a:endParaRPr lang="it-IT" sz="34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tx2">
                  <a:lumMod val="20000"/>
                  <a:lumOff val="80000"/>
                </a:schemeClr>
              </a:solidFill>
              <a:effectLst>
                <a:glow rad="101600">
                  <a:schemeClr val="tx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adley Hand ITC" pitchFamily="66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3976578" y="3929066"/>
            <a:ext cx="2986715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2">
                    <a:lumMod val="20000"/>
                    <a:lumOff val="80000"/>
                  </a:schemeClr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adley Hand ITC" pitchFamily="66" charset="0"/>
              </a:rPr>
              <a:t>Seconda Specie</a:t>
            </a:r>
            <a:endParaRPr lang="it-IT" sz="34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tx2">
                  <a:lumMod val="20000"/>
                  <a:lumOff val="80000"/>
                </a:schemeClr>
              </a:solidFill>
              <a:effectLst>
                <a:glow rad="101600">
                  <a:schemeClr val="tx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adley Hand ITC" pitchFamily="66" charset="0"/>
            </a:endParaRPr>
          </a:p>
        </p:txBody>
      </p:sp>
      <p:sp>
        <p:nvSpPr>
          <p:cNvPr id="7" name="Freccia a destra con strisce 6"/>
          <p:cNvSpPr/>
          <p:nvPr/>
        </p:nvSpPr>
        <p:spPr>
          <a:xfrm rot="5400000">
            <a:off x="1410869" y="4625586"/>
            <a:ext cx="892975" cy="714380"/>
          </a:xfrm>
          <a:prstGeom prst="stripedRightArrow">
            <a:avLst>
              <a:gd name="adj1" fmla="val 42359"/>
              <a:gd name="adj2" fmla="val 57642"/>
            </a:avLst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2700" cmpd="sng">
            <a:solidFill>
              <a:schemeClr val="tx1"/>
            </a:solidFill>
            <a:prstDash val="solid"/>
          </a:ln>
          <a:effectLst>
            <a:outerShdw blurRad="520700" dir="1884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Freccia a destra con strisce 7"/>
          <p:cNvSpPr/>
          <p:nvPr/>
        </p:nvSpPr>
        <p:spPr>
          <a:xfrm rot="5400000">
            <a:off x="5054207" y="4625586"/>
            <a:ext cx="892975" cy="714380"/>
          </a:xfrm>
          <a:prstGeom prst="stripedRightArrow">
            <a:avLst>
              <a:gd name="adj1" fmla="val 42359"/>
              <a:gd name="adj2" fmla="val 57642"/>
            </a:avLst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2700" cmpd="sng">
            <a:solidFill>
              <a:schemeClr val="tx1"/>
            </a:solidFill>
            <a:prstDash val="solid"/>
          </a:ln>
          <a:effectLst>
            <a:outerShdw blurRad="520700" dir="1884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CasellaDiTesto 8"/>
          <p:cNvSpPr txBox="1"/>
          <p:nvPr/>
        </p:nvSpPr>
        <p:spPr>
          <a:xfrm>
            <a:off x="377158" y="5504091"/>
            <a:ext cx="31870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Segoe Print" pitchFamily="2" charset="0"/>
              </a:rPr>
              <a:t>Primo Principio</a:t>
            </a:r>
          </a:p>
          <a:p>
            <a:pPr algn="ctr"/>
            <a:r>
              <a:rPr lang="it-IT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Segoe Print" pitchFamily="2" charset="0"/>
              </a:rPr>
              <a:t>della Termodinamica</a:t>
            </a:r>
            <a:endParaRPr lang="it-IT" sz="2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Segoe Print" pitchFamily="2" charset="0"/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3956677" y="5500702"/>
            <a:ext cx="31870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Segoe Print" pitchFamily="2" charset="0"/>
              </a:rPr>
              <a:t>Secondo Principio</a:t>
            </a:r>
          </a:p>
          <a:p>
            <a:pPr algn="ctr"/>
            <a:r>
              <a:rPr lang="it-IT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Segoe Print" pitchFamily="2" charset="0"/>
              </a:rPr>
              <a:t>della Termodinamica</a:t>
            </a:r>
            <a:endParaRPr lang="it-IT" sz="2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7649" grpId="0"/>
      <p:bldP spid="5" grpId="0"/>
      <p:bldP spid="6" grpId="0"/>
      <p:bldP spid="7" grpId="0" animBg="1"/>
      <p:bldP spid="8" grpId="0" animBg="1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1"/>
          <p:cNvSpPr>
            <a:spLocks noGrp="1"/>
          </p:cNvSpPr>
          <p:nvPr>
            <p:ph type="title"/>
          </p:nvPr>
        </p:nvSpPr>
        <p:spPr>
          <a:xfrm>
            <a:off x="-800080" y="5000636"/>
            <a:ext cx="8229600" cy="1143000"/>
          </a:xfrm>
        </p:spPr>
        <p:txBody>
          <a:bodyPr>
            <a:normAutofit/>
          </a:bodyPr>
          <a:lstStyle/>
          <a:p>
            <a:r>
              <a:rPr lang="it-IT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king cooL KC" pitchFamily="2" charset="0"/>
              </a:rPr>
              <a:t>Un’ utopia divenuta </a:t>
            </a:r>
            <a:r>
              <a:rPr lang="it-IT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king cooL KC" pitchFamily="2" charset="0"/>
              </a:rPr>
              <a:t>Realta’</a:t>
            </a:r>
            <a:r>
              <a:rPr lang="it-IT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king cooL KC" pitchFamily="2" charset="0"/>
              </a:rPr>
              <a:t>....</a:t>
            </a:r>
            <a:endParaRPr lang="it-IT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0000" endA="300" endPos="50000" dist="29997" dir="5400000" sy="-100000" algn="bl" rotWithShape="0"/>
              </a:effectLst>
              <a:latin typeface="king cooL KC" pitchFamily="2" charset="0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714348" y="3643314"/>
            <a:ext cx="49039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tencil" pitchFamily="82" charset="0"/>
              </a:rPr>
              <a:t>Trasmutazione del </a:t>
            </a:r>
          </a:p>
          <a:p>
            <a:r>
              <a:rPr lang="it-IT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tencil" pitchFamily="82" charset="0"/>
              </a:rPr>
              <a:t>Tungsteno in </a:t>
            </a:r>
            <a:r>
              <a:rPr lang="it-IT" sz="3600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tencil" pitchFamily="82" charset="0"/>
              </a:rPr>
              <a:t>Oro</a:t>
            </a:r>
            <a:endParaRPr lang="it-IT" sz="3600" dirty="0">
              <a:ln w="18415" cmpd="sng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tencil" pitchFamily="82" charset="0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214282" y="214290"/>
            <a:ext cx="87154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Nueva Std Cond" pitchFamily="50" charset="0"/>
              </a:rPr>
              <a:t>l‘Atomo Planetario di </a:t>
            </a:r>
            <a:r>
              <a:rPr lang="it-IT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Nueva Std Cond" pitchFamily="50" charset="0"/>
              </a:rPr>
              <a:t>Rutherford…</a:t>
            </a:r>
            <a:r>
              <a:rPr lang="it-IT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Nueva Std Cond" pitchFamily="50" charset="0"/>
              </a:rPr>
              <a:t>.</a:t>
            </a:r>
            <a:endParaRPr lang="it-IT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Nueva Std Cond" pitchFamily="50" charset="0"/>
            </a:endParaRPr>
          </a:p>
        </p:txBody>
      </p:sp>
      <p:pic>
        <p:nvPicPr>
          <p:cNvPr id="7" name="Immagine 6" descr="trasmutazione (6K)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1428736"/>
            <a:ext cx="3495678" cy="17145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toria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35751" y="357166"/>
            <a:ext cx="9215502" cy="6143668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030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UTENTE\Desktop\Tesina!\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-142900"/>
            <a:ext cx="9144032" cy="6858023"/>
          </a:xfrm>
          <a:prstGeom prst="rect">
            <a:avLst/>
          </a:prstGeom>
          <a:noFill/>
        </p:spPr>
      </p:pic>
      <p:sp>
        <p:nvSpPr>
          <p:cNvPr id="2" name="CasellaDiTesto 1"/>
          <p:cNvSpPr txBox="1"/>
          <p:nvPr/>
        </p:nvSpPr>
        <p:spPr>
          <a:xfrm>
            <a:off x="857224" y="5072074"/>
            <a:ext cx="794480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8800" dirty="0" smtClean="0">
                <a:solidFill>
                  <a:schemeClr val="tx2">
                    <a:lumMod val="75000"/>
                  </a:schemeClr>
                </a:solidFill>
                <a:latin typeface="trashco" pitchFamily="2" charset="0"/>
              </a:rPr>
              <a:t>Perché Utopia?</a:t>
            </a:r>
            <a:endParaRPr lang="it-IT" sz="8800" dirty="0">
              <a:solidFill>
                <a:schemeClr val="tx2">
                  <a:lumMod val="75000"/>
                </a:schemeClr>
              </a:solidFill>
              <a:latin typeface="trashco" pitchFamily="2" charset="0"/>
            </a:endParaRPr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UTENTE\Desktop\Tesina!\1 cop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0"/>
            <a:ext cx="9144032" cy="6895531"/>
          </a:xfrm>
          <a:prstGeom prst="rect">
            <a:avLst/>
          </a:prstGeom>
          <a:noFill/>
        </p:spPr>
      </p:pic>
      <p:sp>
        <p:nvSpPr>
          <p:cNvPr id="9" name="Ovale 8"/>
          <p:cNvSpPr/>
          <p:nvPr/>
        </p:nvSpPr>
        <p:spPr>
          <a:xfrm>
            <a:off x="4786314" y="2928934"/>
            <a:ext cx="4214842" cy="1500198"/>
          </a:xfrm>
          <a:prstGeom prst="ellipse">
            <a:avLst/>
          </a:prstGeom>
          <a:solidFill>
            <a:schemeClr val="accent1">
              <a:lumMod val="20000"/>
              <a:lumOff val="80000"/>
              <a:alpha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786314" y="756708"/>
            <a:ext cx="4143372" cy="363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it-IT" sz="2000" dirty="0" smtClean="0">
                <a:solidFill>
                  <a:srgbClr val="000000"/>
                </a:solidFill>
                <a:latin typeface="Segoe Print" pitchFamily="2" charset="0"/>
                <a:ea typeface="Times New Roman" pitchFamily="18" charset="0"/>
                <a:cs typeface="Arial" pitchFamily="34" charset="0"/>
              </a:rPr>
              <a:t>I</a:t>
            </a:r>
            <a:r>
              <a:rPr kumimoji="0" lang="it-IT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l termine fu coniato da Thomas More,</a:t>
            </a:r>
            <a:r>
              <a:rPr kumimoji="0" lang="it-IT" sz="200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it-IT" sz="2000" dirty="0" smtClean="0">
                <a:latin typeface="Segoe Print" pitchFamily="2" charset="0"/>
                <a:cs typeface="Arial" pitchFamily="34" charset="0"/>
              </a:rPr>
              <a:t>filosofo e statista inglese del  XVI sec.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it-IT" sz="2000" dirty="0" smtClean="0">
              <a:latin typeface="Segoe Print" pitchFamily="2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it-IT" sz="2000" dirty="0" smtClean="0">
                <a:latin typeface="Segoe Print" pitchFamily="2" charset="0"/>
              </a:rPr>
              <a:t>L</a:t>
            </a:r>
            <a:r>
              <a:rPr kumimoji="0" lang="it-IT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’etimologia del termine proviene dal gioco di parole greche: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it-IT" sz="2400" dirty="0" smtClean="0">
              <a:solidFill>
                <a:srgbClr val="000000"/>
              </a:solidFill>
              <a:latin typeface="Joyful Juliana" pitchFamily="2" charset="0"/>
              <a:ea typeface="Times New Roman" pitchFamily="18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it-IT" sz="2400" b="1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Symbol" pitchFamily="18" charset="2"/>
                <a:ea typeface="Times New Roman" pitchFamily="18" charset="0"/>
                <a:cs typeface="Arial" pitchFamily="34" charset="0"/>
              </a:rPr>
              <a:t>ou</a:t>
            </a:r>
            <a:r>
              <a:rPr kumimoji="0" lang="it-IT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Symbol" pitchFamily="18" charset="2"/>
                <a:ea typeface="Times New Roman" pitchFamily="18" charset="0"/>
                <a:cs typeface="Arial" pitchFamily="34" charset="0"/>
              </a:rPr>
              <a:t> topos</a:t>
            </a:r>
            <a:r>
              <a:rPr kumimoji="0" lang="it-IT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it-IT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(luogo che non c’è) ed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ymbol" pitchFamily="18" charset="2"/>
                <a:ea typeface="Times New Roman" pitchFamily="18" charset="0"/>
                <a:cs typeface="Arial" pitchFamily="34" charset="0"/>
              </a:rPr>
              <a:t>   </a:t>
            </a:r>
            <a:r>
              <a:rPr kumimoji="0" lang="it-IT" sz="2400" b="1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Symbol" pitchFamily="18" charset="2"/>
                <a:ea typeface="Times New Roman" pitchFamily="18" charset="0"/>
                <a:cs typeface="Arial" pitchFamily="34" charset="0"/>
              </a:rPr>
              <a:t>eu</a:t>
            </a: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it-IT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(bene) + </a:t>
            </a:r>
            <a:r>
              <a:rPr kumimoji="0" lang="it-IT" sz="2400" b="1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Symbol" pitchFamily="18" charset="2"/>
                <a:ea typeface="Times New Roman" pitchFamily="18" charset="0"/>
                <a:cs typeface="Arial" pitchFamily="34" charset="0"/>
              </a:rPr>
              <a:t>topoV</a:t>
            </a: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it-IT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it-IT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(luogo felice)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it-IT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 descr="C:\Users\UTENTE\Desktop\Tesina!\Filosofia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3924300" cy="2971800"/>
          </a:xfrm>
          <a:prstGeom prst="rect">
            <a:avLst/>
          </a:prstGeom>
          <a:noFill/>
        </p:spPr>
      </p:pic>
      <p:sp>
        <p:nvSpPr>
          <p:cNvPr id="4" name="Rettangolo 3"/>
          <p:cNvSpPr/>
          <p:nvPr/>
        </p:nvSpPr>
        <p:spPr>
          <a:xfrm>
            <a:off x="571472" y="3433093"/>
            <a:ext cx="4929222" cy="2139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900" dirty="0" err="1" smtClean="0">
                <a:latin typeface="Segoe Print" pitchFamily="2" charset="0"/>
              </a:rPr>
              <a:t>…si</a:t>
            </a:r>
            <a:r>
              <a:rPr lang="it-IT" sz="1900" dirty="0" smtClean="0">
                <a:latin typeface="Segoe Print" pitchFamily="2" charset="0"/>
              </a:rPr>
              <a:t> trattava di un’ isola fantastica, quindi </a:t>
            </a:r>
            <a:r>
              <a:rPr lang="it-IT" sz="1900" b="1" dirty="0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</a:rPr>
              <a:t>non</a:t>
            </a:r>
            <a:r>
              <a:rPr lang="it-IT" sz="1900" dirty="0" smtClean="0">
                <a:latin typeface="Segoe Print" pitchFamily="2" charset="0"/>
              </a:rPr>
              <a:t> esistente, ma dove regnava</a:t>
            </a:r>
          </a:p>
          <a:p>
            <a:pPr algn="just">
              <a:buClr>
                <a:schemeClr val="tx2">
                  <a:lumMod val="50000"/>
                </a:schemeClr>
              </a:buClr>
              <a:buFont typeface="Arial" pitchFamily="34" charset="0"/>
              <a:buChar char="•"/>
            </a:pPr>
            <a:r>
              <a:rPr lang="it-IT" sz="1900" dirty="0" smtClean="0">
                <a:latin typeface="Segoe Print" pitchFamily="2" charset="0"/>
              </a:rPr>
              <a:t> la concordia </a:t>
            </a:r>
          </a:p>
          <a:p>
            <a:pPr algn="just">
              <a:buClr>
                <a:schemeClr val="tx2">
                  <a:lumMod val="50000"/>
                </a:schemeClr>
              </a:buClr>
              <a:buFont typeface="Arial" pitchFamily="34" charset="0"/>
              <a:buChar char="•"/>
            </a:pPr>
            <a:r>
              <a:rPr lang="it-IT" sz="1900" dirty="0" smtClean="0">
                <a:latin typeface="Segoe Print" pitchFamily="2" charset="0"/>
              </a:rPr>
              <a:t> la tranquillità</a:t>
            </a:r>
          </a:p>
          <a:p>
            <a:pPr algn="just">
              <a:buClr>
                <a:schemeClr val="tx2">
                  <a:lumMod val="50000"/>
                </a:schemeClr>
              </a:buClr>
              <a:buFont typeface="Arial" pitchFamily="34" charset="0"/>
              <a:buChar char="•"/>
            </a:pPr>
            <a:r>
              <a:rPr lang="it-IT" sz="1900" dirty="0" smtClean="0">
                <a:latin typeface="Segoe Print" pitchFamily="2" charset="0"/>
              </a:rPr>
              <a:t> il benessere tra i cittadini</a:t>
            </a:r>
          </a:p>
          <a:p>
            <a:pPr algn="just"/>
            <a:r>
              <a:rPr lang="it-IT" sz="1900" dirty="0" smtClean="0">
                <a:latin typeface="Segoe Print" pitchFamily="2" charset="0"/>
              </a:rPr>
              <a:t>si trattava appunto dell’</a:t>
            </a:r>
            <a:r>
              <a:rPr lang="it-IT" sz="1900" b="1" dirty="0" smtClean="0">
                <a:solidFill>
                  <a:schemeClr val="tx2">
                    <a:lumMod val="50000"/>
                  </a:schemeClr>
                </a:solidFill>
                <a:latin typeface="Segoe Print" pitchFamily="2" charset="0"/>
              </a:rPr>
              <a:t>isola di Utopia</a:t>
            </a:r>
            <a:r>
              <a:rPr lang="it-IT" sz="1900" dirty="0" smtClean="0">
                <a:latin typeface="Segoe Print" pitchFamily="2" charset="0"/>
              </a:rPr>
              <a:t>.</a:t>
            </a:r>
            <a:endParaRPr lang="it-IT" sz="1900" dirty="0">
              <a:latin typeface="Segoe Print" pitchFamily="2" charset="0"/>
            </a:endParaRPr>
          </a:p>
        </p:txBody>
      </p:sp>
      <p:pic>
        <p:nvPicPr>
          <p:cNvPr id="23554" name="Picture 2" descr="C:\Users\UTENTE\Desktop\Tesina!\Filosofia\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69300" y="0"/>
            <a:ext cx="3474732" cy="685802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C:\Users\UTENTE\Desktop\Tesina!\Filosofia\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Rettangolo 6"/>
          <p:cNvSpPr/>
          <p:nvPr/>
        </p:nvSpPr>
        <p:spPr>
          <a:xfrm>
            <a:off x="3214678" y="1468340"/>
            <a:ext cx="5572164" cy="889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buFontTx/>
              <a:buNone/>
            </a:pPr>
            <a:r>
              <a:rPr lang="it-IT" sz="1900" dirty="0" smtClean="0">
                <a:latin typeface="Segoe Print" pitchFamily="2" charset="0"/>
              </a:rPr>
              <a:t>Il concetto di </a:t>
            </a:r>
            <a:r>
              <a:rPr lang="it-IT" sz="1900" b="1" dirty="0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</a:rPr>
              <a:t>Utopia</a:t>
            </a:r>
            <a:r>
              <a:rPr lang="it-IT" sz="1900" dirty="0" smtClean="0">
                <a:latin typeface="Segoe Print" pitchFamily="2" charset="0"/>
              </a:rPr>
              <a:t> nasce nell’età classica grazie alla </a:t>
            </a:r>
            <a:r>
              <a:rPr lang="it-IT" sz="1900" b="1" dirty="0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</a:rPr>
              <a:t>Repubblica</a:t>
            </a:r>
            <a:r>
              <a:rPr lang="it-IT" sz="1900" dirty="0" smtClean="0">
                <a:latin typeface="Segoe Print" pitchFamily="2" charset="0"/>
              </a:rPr>
              <a:t> di Platone, in cui egli descrive la polis ideale.</a:t>
            </a:r>
            <a:endParaRPr lang="it-IT" sz="1900" dirty="0">
              <a:latin typeface="Segoe Print" pitchFamily="2" charset="0"/>
            </a:endParaRPr>
          </a:p>
        </p:txBody>
      </p:sp>
      <p:sp>
        <p:nvSpPr>
          <p:cNvPr id="11" name="Triangolo isoscele 10"/>
          <p:cNvSpPr/>
          <p:nvPr/>
        </p:nvSpPr>
        <p:spPr>
          <a:xfrm>
            <a:off x="3071802" y="2571744"/>
            <a:ext cx="5715040" cy="3214710"/>
          </a:xfrm>
          <a:prstGeom prst="triangle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CasellaDiTesto 5"/>
          <p:cNvSpPr txBox="1"/>
          <p:nvPr/>
        </p:nvSpPr>
        <p:spPr>
          <a:xfrm>
            <a:off x="3786182" y="5202808"/>
            <a:ext cx="13204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Rounded MT Bold" pitchFamily="34" charset="0"/>
              </a:rPr>
              <a:t>Produttori</a:t>
            </a:r>
            <a:endParaRPr lang="it-IT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Rounded MT Bold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5143504" y="5072074"/>
            <a:ext cx="18405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Rounded MT Bold" pitchFamily="34" charset="0"/>
              </a:rPr>
              <a:t>Detentori della</a:t>
            </a:r>
          </a:p>
          <a:p>
            <a:pPr algn="ctr"/>
            <a:r>
              <a:rPr lang="it-IT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Rounded MT Bold" pitchFamily="34" charset="0"/>
              </a:rPr>
              <a:t>ricchezza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7072330" y="5274246"/>
            <a:ext cx="1048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Rounded MT Bold" pitchFamily="34" charset="0"/>
              </a:rPr>
              <a:t>Custodi</a:t>
            </a:r>
            <a:endParaRPr lang="it-IT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Rounded MT Bold" pitchFamily="34" charset="0"/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4714876" y="2857496"/>
            <a:ext cx="22220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JaneAusten" pitchFamily="2" charset="0"/>
              </a:rPr>
              <a:t>Filosofi</a:t>
            </a:r>
            <a:endParaRPr lang="it-IT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JaneAusten" pitchFamily="2" charset="0"/>
            </a:endParaRPr>
          </a:p>
        </p:txBody>
      </p:sp>
      <p:cxnSp>
        <p:nvCxnSpPr>
          <p:cNvPr id="13" name="Connettore 2 12"/>
          <p:cNvCxnSpPr/>
          <p:nvPr/>
        </p:nvCxnSpPr>
        <p:spPr>
          <a:xfrm rot="5400000" flipH="1" flipV="1">
            <a:off x="5357818" y="4286256"/>
            <a:ext cx="114300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4" name="Connettore 2 13"/>
          <p:cNvCxnSpPr/>
          <p:nvPr/>
        </p:nvCxnSpPr>
        <p:spPr>
          <a:xfrm rot="5400000" flipH="1" flipV="1">
            <a:off x="4286248" y="3857628"/>
            <a:ext cx="1357322" cy="9286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5" name="Connettore 2 14"/>
          <p:cNvCxnSpPr/>
          <p:nvPr/>
        </p:nvCxnSpPr>
        <p:spPr>
          <a:xfrm rot="16200000" flipV="1">
            <a:off x="6285718" y="3858422"/>
            <a:ext cx="1285884" cy="9985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11" grpId="0" animBg="1"/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C:\Users\UTENTE\Desktop\Tesina!\Filosofia\a_17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Broadway" pitchFamily="82" charset="0"/>
              </a:rPr>
              <a:t>La Città di Atlantide</a:t>
            </a:r>
            <a:endParaRPr lang="it-IT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Broadway" pitchFamily="82" charset="0"/>
            </a:endParaRPr>
          </a:p>
        </p:txBody>
      </p:sp>
      <p:sp>
        <p:nvSpPr>
          <p:cNvPr id="5" name="Rettangolo arrotondato 4"/>
          <p:cNvSpPr/>
          <p:nvPr/>
        </p:nvSpPr>
        <p:spPr>
          <a:xfrm>
            <a:off x="4000496" y="5000636"/>
            <a:ext cx="4857784" cy="135732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3"/>
          <p:cNvSpPr/>
          <p:nvPr/>
        </p:nvSpPr>
        <p:spPr>
          <a:xfrm>
            <a:off x="4143404" y="528638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it-IT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Inoltre egli dà vita al mito di Atlantide, isola che viene descritta in 2 altre sue opere, </a:t>
            </a:r>
            <a:r>
              <a:rPr lang="it-IT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Timeo</a:t>
            </a:r>
            <a:r>
              <a:rPr lang="it-IT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 e </a:t>
            </a:r>
            <a:r>
              <a:rPr lang="it-IT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Crizia</a:t>
            </a:r>
            <a:r>
              <a:rPr lang="it-IT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.</a:t>
            </a:r>
            <a:endParaRPr lang="it-IT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egoe Print" pitchFamily="2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571472" y="714356"/>
            <a:ext cx="8001056" cy="532453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/>
            <a:r>
              <a:rPr lang="it-IT" sz="2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« Innanzi a quella foce stretta che si chiama colonne d'Ercole, c'era un'isola. E quest'isola era </a:t>
            </a:r>
            <a:r>
              <a:rPr lang="it-IT" sz="2000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piu’</a:t>
            </a:r>
            <a:r>
              <a:rPr lang="it-IT" sz="2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 grande della Libia e dell'Asia insieme, e da essa si poteva passare ad altre isole e da queste alla terraferma di fronte. (...)</a:t>
            </a:r>
          </a:p>
          <a:p>
            <a:pPr algn="just"/>
            <a:endParaRPr lang="it-IT" sz="2000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  <a:p>
            <a:pPr algn="just"/>
            <a:endParaRPr lang="it-IT" sz="2000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  <a:p>
            <a:pPr algn="just"/>
            <a:endParaRPr lang="it-IT" sz="2000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  <a:p>
            <a:pPr algn="just"/>
            <a:endParaRPr lang="it-IT" sz="2000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  <a:p>
            <a:pPr algn="just"/>
            <a:endParaRPr lang="it-IT" sz="2000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  <a:p>
            <a:pPr algn="just"/>
            <a:endParaRPr lang="it-IT" sz="2000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  <a:p>
            <a:pPr algn="just"/>
            <a:endParaRPr lang="it-IT" sz="2000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  <a:p>
            <a:pPr algn="just"/>
            <a:endParaRPr lang="it-IT" sz="2000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  <a:p>
            <a:pPr algn="just"/>
            <a:r>
              <a:rPr lang="it-IT" sz="2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 </a:t>
            </a:r>
          </a:p>
          <a:p>
            <a:pPr algn="just"/>
            <a:r>
              <a:rPr lang="it-IT" sz="2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« In tempi posteriori (...), essendo succeduti terremoti e cataclismi straordinari, nel volgere di un giorno e di una brutta notte (...) tutto in massa si </a:t>
            </a:r>
            <a:r>
              <a:rPr lang="it-IT" sz="2000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sprofondo’</a:t>
            </a:r>
            <a:r>
              <a:rPr lang="it-IT" sz="2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 sotto terra, e l'isola Atlantide similmente ingoiata dal mare scomparve. »</a:t>
            </a:r>
            <a:endParaRPr lang="it-IT" sz="20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58371" name="Picture 3" descr="C:\Users\UTENTE\Desktop\Tesina!\Filosofia\Atlantis_map_Kampanaki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52733" y="2101298"/>
            <a:ext cx="3533779" cy="2113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1" descr="C:\Users\UTENTE\Desktop\Tesina!\Filosofia\City_of_The_Sun_by_racc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429784" cy="7072338"/>
          </a:xfrm>
          <a:prstGeom prst="rect">
            <a:avLst/>
          </a:prstGeom>
          <a:noFill/>
        </p:spPr>
      </p:pic>
      <p:sp>
        <p:nvSpPr>
          <p:cNvPr id="5" name="Rettangolo 4"/>
          <p:cNvSpPr/>
          <p:nvPr/>
        </p:nvSpPr>
        <p:spPr>
          <a:xfrm>
            <a:off x="2214546" y="4714884"/>
            <a:ext cx="6572296" cy="156966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it-IT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«Sorge nell'alta campagna un colle, sopra il quale sta la maggior parte della città; ma arrivano i suoi giri molto spazio fuor delle radici del monte […] dentro vi sono tutte l'arti, e l'inventori loro, e li diversi modi, come s'usano in diverse regioni del mondo. »</a:t>
            </a:r>
          </a:p>
          <a:p>
            <a:pPr algn="r"/>
            <a:r>
              <a:rPr lang="it-IT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t>(Tommaso Campanella, La città del Sole, 1602) </a:t>
            </a:r>
            <a:endParaRPr lang="it-IT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1986002" y="274638"/>
            <a:ext cx="8229600" cy="1143000"/>
          </a:xfrm>
        </p:spPr>
        <p:txBody>
          <a:bodyPr>
            <a:noAutofit/>
          </a:bodyPr>
          <a:lstStyle/>
          <a:p>
            <a:r>
              <a:rPr lang="it-IT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IRTH OF A HERO" pitchFamily="2" charset="0"/>
              </a:rPr>
              <a:t>La Città del Sole</a:t>
            </a:r>
            <a:endParaRPr lang="it-IT" sz="7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IRTH OF A HERO" pitchFamily="2" charset="0"/>
            </a:endParaRPr>
          </a:p>
        </p:txBody>
      </p:sp>
      <p:pic>
        <p:nvPicPr>
          <p:cNvPr id="26626" name="Picture 2" descr="C:\Users\UTENTE\Desktop\Tesina!\Filosofia\campanella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30958" y="1714488"/>
            <a:ext cx="1941504" cy="26093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</p:bld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2567</TotalTime>
  <Words>668</Words>
  <Application>Microsoft Office PowerPoint</Application>
  <PresentationFormat>Presentazione su schermo (4:3)</PresentationFormat>
  <Paragraphs>134</Paragraphs>
  <Slides>24</Slides>
  <Notes>0</Notes>
  <HiddenSlides>0</HiddenSlides>
  <MMClips>2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24</vt:i4>
      </vt:variant>
    </vt:vector>
  </HeadingPairs>
  <TitlesOfParts>
    <vt:vector size="25" baseType="lpstr">
      <vt:lpstr>Tema di Office</vt:lpstr>
      <vt:lpstr>Tesina Multimediale</vt:lpstr>
      <vt:lpstr>Diapositiva 2</vt:lpstr>
      <vt:lpstr>Diapositiva 3</vt:lpstr>
      <vt:lpstr>Diapositiva 4</vt:lpstr>
      <vt:lpstr>Diapositiva 5</vt:lpstr>
      <vt:lpstr>Diapositiva 6</vt:lpstr>
      <vt:lpstr>La Città di Atlantide</vt:lpstr>
      <vt:lpstr>Diapositiva 8</vt:lpstr>
      <vt:lpstr>La Città del Sole</vt:lpstr>
      <vt:lpstr>Diapositiva 10</vt:lpstr>
      <vt:lpstr>Diapositiva 11</vt:lpstr>
      <vt:lpstr>Diapositiva 12</vt:lpstr>
      <vt:lpstr>De Civitate Dei</vt:lpstr>
      <vt:lpstr>Ippodamo da Mileto</vt:lpstr>
      <vt:lpstr>Diapositiva 15</vt:lpstr>
      <vt:lpstr>Piano Regolatore Generale (P.R.G.)</vt:lpstr>
      <vt:lpstr>Piano del Colore</vt:lpstr>
      <vt:lpstr>Diapositiva 18</vt:lpstr>
      <vt:lpstr>Diapositiva 19</vt:lpstr>
      <vt:lpstr>La Scienza  non e’ un’ UTOPIA</vt:lpstr>
      <vt:lpstr>…sul destino dell’universo</vt:lpstr>
      <vt:lpstr>Il Moto Perpetuo e’ un’ utopia....</vt:lpstr>
      <vt:lpstr>Un’ utopia divenuta Realta’....</vt:lpstr>
      <vt:lpstr>Diapositiva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Tesina Multimediale</dc:title>
  <dc:creator>UTENTE</dc:creator>
  <cp:lastModifiedBy>UTENTE</cp:lastModifiedBy>
  <cp:revision>256</cp:revision>
  <dcterms:created xsi:type="dcterms:W3CDTF">2008-05-02T09:08:44Z</dcterms:created>
  <dcterms:modified xsi:type="dcterms:W3CDTF">2008-06-24T08:46:04Z</dcterms:modified>
</cp:coreProperties>
</file>